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1" r:id="rId1"/>
  </p:sldMasterIdLst>
  <p:notesMasterIdLst>
    <p:notesMasterId r:id="rId22"/>
  </p:notesMasterIdLst>
  <p:sldIdLst>
    <p:sldId id="256" r:id="rId2"/>
    <p:sldId id="257" r:id="rId3"/>
    <p:sldId id="258" r:id="rId4"/>
    <p:sldId id="269" r:id="rId5"/>
    <p:sldId id="259" r:id="rId6"/>
    <p:sldId id="287" r:id="rId7"/>
    <p:sldId id="266" r:id="rId8"/>
    <p:sldId id="270" r:id="rId9"/>
    <p:sldId id="293" r:id="rId10"/>
    <p:sldId id="289" r:id="rId11"/>
    <p:sldId id="294" r:id="rId12"/>
    <p:sldId id="290" r:id="rId13"/>
    <p:sldId id="264" r:id="rId14"/>
    <p:sldId id="288" r:id="rId15"/>
    <p:sldId id="268" r:id="rId16"/>
    <p:sldId id="277" r:id="rId17"/>
    <p:sldId id="278" r:id="rId18"/>
    <p:sldId id="267" r:id="rId19"/>
    <p:sldId id="286" r:id="rId20"/>
    <p:sldId id="292"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0430"/>
    <a:srgbClr val="FFC72A"/>
    <a:srgbClr val="69A3B9"/>
    <a:srgbClr val="C3002F"/>
    <a:srgbClr val="01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257"/>
    <p:restoredTop sz="94711"/>
  </p:normalViewPr>
  <p:slideViewPr>
    <p:cSldViewPr snapToGrid="0" snapToObjects="1">
      <p:cViewPr varScale="1">
        <p:scale>
          <a:sx n="105" d="100"/>
          <a:sy n="105" d="100"/>
        </p:scale>
        <p:origin x="139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_rels/data4.xml.rels><?xml version="1.0" encoding="UTF-8" standalone="yes"?>
<Relationships xmlns="http://schemas.openxmlformats.org/package/2006/relationships"><Relationship Id="rId1" Type="http://schemas.openxmlformats.org/officeDocument/2006/relationships/hyperlink" Target="http://www.uoguelph.ca/" TargetMode="External"/></Relationships>
</file>

<file path=ppt/diagrams/_rels/data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svg"/><Relationship Id="rId1" Type="http://schemas.openxmlformats.org/officeDocument/2006/relationships/hyperlink" Target="mailto:Ies.sc@uoguelph.ca" TargetMode="External"/><Relationship Id="rId4" Type="http://schemas.openxmlformats.org/officeDocument/2006/relationships/image" Target="../media/image2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image" Target="../media/image15.svg"/><Relationship Id="rId5" Type="http://schemas.openxmlformats.org/officeDocument/2006/relationships/image" Target="../media/image19.svg"/><Relationship Id="rId4" Type="http://schemas.openxmlformats.org/officeDocument/2006/relationships/image" Target="../media/image18.svg"/></Relationships>
</file>

<file path=ppt/diagrams/_rels/drawing4.xml.rels><?xml version="1.0" encoding="UTF-8" standalone="yes"?>
<Relationships xmlns="http://schemas.openxmlformats.org/package/2006/relationships"><Relationship Id="rId1" Type="http://schemas.openxmlformats.org/officeDocument/2006/relationships/hyperlink" Target="http://www.uoguelph.ca/"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hyperlink" Target="mailto:Ies.sc@uoguelph.ca" TargetMode="External"/><Relationship Id="rId1" Type="http://schemas.openxmlformats.org/officeDocument/2006/relationships/image" Target="../media/image27.sv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colorful5#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CC525B-0701-46B1-B234-12CEC23003F0}" type="doc">
      <dgm:prSet loTypeId="urn:microsoft.com/office/officeart/2005/8/layout/default" loCatId="list" qsTypeId="urn:microsoft.com/office/officeart/2005/8/quickstyle/simple1#13" qsCatId="simple" csTypeId="urn:microsoft.com/office/officeart/2005/8/colors/colorful5#5" csCatId="colorful" phldr="1"/>
      <dgm:spPr/>
      <dgm:t>
        <a:bodyPr/>
        <a:lstStyle/>
        <a:p>
          <a:endParaRPr lang="en-US"/>
        </a:p>
      </dgm:t>
    </dgm:pt>
    <dgm:pt modelId="{3EB12031-A5FE-42C5-9D14-D97244A27E38}">
      <dgm:prSet/>
      <dgm:spPr/>
      <dgm:t>
        <a:bodyPr/>
        <a:lstStyle/>
        <a:p>
          <a:r>
            <a:rPr lang="en-CA" b="0" dirty="0">
              <a:latin typeface="Century Gothic" panose="020B0502020202020204" pitchFamily="34" charset="0"/>
            </a:rPr>
            <a:t>Carie Devitt – Academic Advisor for all students in BIESP</a:t>
          </a:r>
        </a:p>
        <a:p>
          <a:r>
            <a:rPr lang="en-CA" b="0" dirty="0">
              <a:latin typeface="Century Gothic" panose="020B0502020202020204" pitchFamily="34" charset="0"/>
            </a:rPr>
            <a:t>(she/her)</a:t>
          </a:r>
          <a:endParaRPr lang="en-US" b="0" dirty="0">
            <a:latin typeface="Century Gothic" panose="020B0502020202020204" pitchFamily="34" charset="0"/>
          </a:endParaRPr>
        </a:p>
      </dgm:t>
    </dgm:pt>
    <dgm:pt modelId="{80CDC42D-D1C7-4B02-873C-2467413CA67D}" type="parTrans" cxnId="{12829FFB-96F8-4C7C-AA84-4623E24E55A3}">
      <dgm:prSet/>
      <dgm:spPr/>
      <dgm:t>
        <a:bodyPr/>
        <a:lstStyle/>
        <a:p>
          <a:endParaRPr lang="en-US"/>
        </a:p>
      </dgm:t>
    </dgm:pt>
    <dgm:pt modelId="{627D24E6-9D3D-415A-82BF-527FAB186334}" type="sibTrans" cxnId="{12829FFB-96F8-4C7C-AA84-4623E24E55A3}">
      <dgm:prSet/>
      <dgm:spPr/>
      <dgm:t>
        <a:bodyPr/>
        <a:lstStyle/>
        <a:p>
          <a:endParaRPr lang="en-US"/>
        </a:p>
      </dgm:t>
    </dgm:pt>
    <dgm:pt modelId="{27C2473F-FAA8-494A-8D27-2B9F899D4B0B}">
      <dgm:prSet/>
      <dgm:spPr/>
      <dgm:t>
        <a:bodyPr/>
        <a:lstStyle/>
        <a:p>
          <a:r>
            <a:rPr lang="en-CA" dirty="0">
              <a:latin typeface="Century Gothic" panose="020B0502020202020204" pitchFamily="34" charset="0"/>
            </a:rPr>
            <a:t>First point of contact for BIESP program information</a:t>
          </a:r>
          <a:endParaRPr lang="en-US" dirty="0">
            <a:latin typeface="Century Gothic" panose="020B0502020202020204" pitchFamily="34" charset="0"/>
          </a:endParaRPr>
        </a:p>
      </dgm:t>
    </dgm:pt>
    <dgm:pt modelId="{7A3D47F0-5FDB-49B7-99A3-B097187F0C13}" type="parTrans" cxnId="{59592180-265E-4C2B-BB7C-853709E7AB5D}">
      <dgm:prSet/>
      <dgm:spPr/>
      <dgm:t>
        <a:bodyPr/>
        <a:lstStyle/>
        <a:p>
          <a:endParaRPr lang="en-US"/>
        </a:p>
      </dgm:t>
    </dgm:pt>
    <dgm:pt modelId="{AA7076D1-1CF5-40BA-9BAC-3C280E03E3D5}" type="sibTrans" cxnId="{59592180-265E-4C2B-BB7C-853709E7AB5D}">
      <dgm:prSet/>
      <dgm:spPr/>
      <dgm:t>
        <a:bodyPr/>
        <a:lstStyle/>
        <a:p>
          <a:endParaRPr lang="en-US"/>
        </a:p>
      </dgm:t>
    </dgm:pt>
    <dgm:pt modelId="{B327D60B-7EF2-4B06-BAB5-D5060FA34C24}">
      <dgm:prSet/>
      <dgm:spPr/>
      <dgm:t>
        <a:bodyPr/>
        <a:lstStyle/>
        <a:p>
          <a:r>
            <a:rPr lang="en-CA" dirty="0">
              <a:latin typeface="Century Gothic" panose="020B0502020202020204" pitchFamily="34" charset="0"/>
            </a:rPr>
            <a:t>General policy help – making sense of the University Rules</a:t>
          </a:r>
          <a:endParaRPr lang="en-US" dirty="0">
            <a:latin typeface="Century Gothic" panose="020B0502020202020204" pitchFamily="34" charset="0"/>
          </a:endParaRPr>
        </a:p>
      </dgm:t>
    </dgm:pt>
    <dgm:pt modelId="{9AE63607-78DD-4126-9282-4A7921D6E037}" type="parTrans" cxnId="{92972E1C-84A5-458A-A3CD-4E62FA553816}">
      <dgm:prSet/>
      <dgm:spPr/>
      <dgm:t>
        <a:bodyPr/>
        <a:lstStyle/>
        <a:p>
          <a:endParaRPr lang="en-US"/>
        </a:p>
      </dgm:t>
    </dgm:pt>
    <dgm:pt modelId="{1AF520BC-9ACA-48FA-9323-AFC2DEE558E3}" type="sibTrans" cxnId="{92972E1C-84A5-458A-A3CD-4E62FA553816}">
      <dgm:prSet/>
      <dgm:spPr/>
      <dgm:t>
        <a:bodyPr/>
        <a:lstStyle/>
        <a:p>
          <a:endParaRPr lang="en-US"/>
        </a:p>
      </dgm:t>
    </dgm:pt>
    <dgm:pt modelId="{5E7657A9-568A-4D3C-8CCB-F3E16A5A350E}">
      <dgm:prSet/>
      <dgm:spPr/>
      <dgm:t>
        <a:bodyPr/>
        <a:lstStyle/>
        <a:p>
          <a:r>
            <a:rPr lang="en-CA" dirty="0">
              <a:latin typeface="Century Gothic" panose="020B0502020202020204" pitchFamily="34" charset="0"/>
            </a:rPr>
            <a:t>Course schedule difficulties</a:t>
          </a:r>
          <a:endParaRPr lang="en-US" dirty="0">
            <a:latin typeface="Century Gothic" panose="020B0502020202020204" pitchFamily="34" charset="0"/>
          </a:endParaRPr>
        </a:p>
      </dgm:t>
    </dgm:pt>
    <dgm:pt modelId="{2EE1E1E8-140B-4F3D-8355-5E15F2A60014}" type="parTrans" cxnId="{2492FE1C-3905-4033-91BF-AEA6A4ADC963}">
      <dgm:prSet/>
      <dgm:spPr/>
      <dgm:t>
        <a:bodyPr/>
        <a:lstStyle/>
        <a:p>
          <a:endParaRPr lang="en-US"/>
        </a:p>
      </dgm:t>
    </dgm:pt>
    <dgm:pt modelId="{8C2C9D3E-B2CC-4D4D-A12B-BAF85A3BFEAD}" type="sibTrans" cxnId="{2492FE1C-3905-4033-91BF-AEA6A4ADC963}">
      <dgm:prSet/>
      <dgm:spPr/>
      <dgm:t>
        <a:bodyPr/>
        <a:lstStyle/>
        <a:p>
          <a:endParaRPr lang="en-US"/>
        </a:p>
      </dgm:t>
    </dgm:pt>
    <dgm:pt modelId="{33A1E6E0-AB03-479D-9636-2204E51F591E}">
      <dgm:prSet/>
      <dgm:spPr/>
      <dgm:t>
        <a:bodyPr/>
        <a:lstStyle/>
        <a:p>
          <a:r>
            <a:rPr lang="en-CA" dirty="0">
              <a:latin typeface="Century Gothic" panose="020B0502020202020204" pitchFamily="34" charset="0"/>
            </a:rPr>
            <a:t>Missed class time or exams (academic consideration)</a:t>
          </a:r>
          <a:endParaRPr lang="en-US" dirty="0">
            <a:latin typeface="Century Gothic" panose="020B0502020202020204" pitchFamily="34" charset="0"/>
          </a:endParaRPr>
        </a:p>
      </dgm:t>
    </dgm:pt>
    <dgm:pt modelId="{D1047A4E-6A63-4DAC-A2F6-4755858EDDD7}" type="parTrans" cxnId="{F03D94AA-8DD7-4509-B192-C06BE9896A09}">
      <dgm:prSet/>
      <dgm:spPr/>
      <dgm:t>
        <a:bodyPr/>
        <a:lstStyle/>
        <a:p>
          <a:endParaRPr lang="en-US"/>
        </a:p>
      </dgm:t>
    </dgm:pt>
    <dgm:pt modelId="{4E12C335-435B-41B4-BD57-B4AA9BFE9B4D}" type="sibTrans" cxnId="{F03D94AA-8DD7-4509-B192-C06BE9896A09}">
      <dgm:prSet/>
      <dgm:spPr/>
      <dgm:t>
        <a:bodyPr/>
        <a:lstStyle/>
        <a:p>
          <a:endParaRPr lang="en-US"/>
        </a:p>
      </dgm:t>
    </dgm:pt>
    <dgm:pt modelId="{8851A5C4-9275-4775-8CBD-6CBB8226138A}">
      <dgm:prSet/>
      <dgm:spPr/>
      <dgm:t>
        <a:bodyPr/>
        <a:lstStyle/>
        <a:p>
          <a:r>
            <a:rPr lang="en-CA" dirty="0">
              <a:latin typeface="Century Gothic" panose="020B0502020202020204" pitchFamily="34" charset="0"/>
            </a:rPr>
            <a:t>Graduation Requirements</a:t>
          </a:r>
          <a:endParaRPr lang="en-US" dirty="0">
            <a:latin typeface="Century Gothic" panose="020B0502020202020204" pitchFamily="34" charset="0"/>
          </a:endParaRPr>
        </a:p>
      </dgm:t>
    </dgm:pt>
    <dgm:pt modelId="{FDD23E8E-1B85-4246-829E-FCE77C0D540E}" type="parTrans" cxnId="{E3E32D7A-6348-49EB-A764-903C2D221BEF}">
      <dgm:prSet/>
      <dgm:spPr/>
      <dgm:t>
        <a:bodyPr/>
        <a:lstStyle/>
        <a:p>
          <a:endParaRPr lang="en-US"/>
        </a:p>
      </dgm:t>
    </dgm:pt>
    <dgm:pt modelId="{2859F527-EE78-45BC-9525-949CBCD031FE}" type="sibTrans" cxnId="{E3E32D7A-6348-49EB-A764-903C2D221BEF}">
      <dgm:prSet/>
      <dgm:spPr/>
      <dgm:t>
        <a:bodyPr/>
        <a:lstStyle/>
        <a:p>
          <a:endParaRPr lang="en-US"/>
        </a:p>
      </dgm:t>
    </dgm:pt>
    <dgm:pt modelId="{79631AE4-E580-4867-8DA2-BC6F6A17F5CC}" type="pres">
      <dgm:prSet presAssocID="{5CCC525B-0701-46B1-B234-12CEC23003F0}" presName="diagram" presStyleCnt="0">
        <dgm:presLayoutVars>
          <dgm:dir/>
          <dgm:resizeHandles val="exact"/>
        </dgm:presLayoutVars>
      </dgm:prSet>
      <dgm:spPr/>
    </dgm:pt>
    <dgm:pt modelId="{09A62A40-8514-469B-BC2D-9725E3E28E34}" type="pres">
      <dgm:prSet presAssocID="{3EB12031-A5FE-42C5-9D14-D97244A27E38}" presName="node" presStyleLbl="node1" presStyleIdx="0" presStyleCnt="6">
        <dgm:presLayoutVars>
          <dgm:bulletEnabled val="1"/>
        </dgm:presLayoutVars>
      </dgm:prSet>
      <dgm:spPr/>
    </dgm:pt>
    <dgm:pt modelId="{AB77B695-2856-4CCC-9316-7D019DD3C478}" type="pres">
      <dgm:prSet presAssocID="{627D24E6-9D3D-415A-82BF-527FAB186334}" presName="sibTrans" presStyleCnt="0"/>
      <dgm:spPr/>
    </dgm:pt>
    <dgm:pt modelId="{DC7EC80F-8FE4-4581-916E-F7BAE0216891}" type="pres">
      <dgm:prSet presAssocID="{27C2473F-FAA8-494A-8D27-2B9F899D4B0B}" presName="node" presStyleLbl="node1" presStyleIdx="1" presStyleCnt="6">
        <dgm:presLayoutVars>
          <dgm:bulletEnabled val="1"/>
        </dgm:presLayoutVars>
      </dgm:prSet>
      <dgm:spPr/>
    </dgm:pt>
    <dgm:pt modelId="{0869E418-5A69-43F8-883C-95EB25FFBD44}" type="pres">
      <dgm:prSet presAssocID="{AA7076D1-1CF5-40BA-9BAC-3C280E03E3D5}" presName="sibTrans" presStyleCnt="0"/>
      <dgm:spPr/>
    </dgm:pt>
    <dgm:pt modelId="{DE090A8B-43A1-4092-BF3F-9406E8FF56E7}" type="pres">
      <dgm:prSet presAssocID="{B327D60B-7EF2-4B06-BAB5-D5060FA34C24}" presName="node" presStyleLbl="node1" presStyleIdx="2" presStyleCnt="6">
        <dgm:presLayoutVars>
          <dgm:bulletEnabled val="1"/>
        </dgm:presLayoutVars>
      </dgm:prSet>
      <dgm:spPr/>
    </dgm:pt>
    <dgm:pt modelId="{5F262CF9-763A-4762-AC0D-ECEFCCCF356B}" type="pres">
      <dgm:prSet presAssocID="{1AF520BC-9ACA-48FA-9323-AFC2DEE558E3}" presName="sibTrans" presStyleCnt="0"/>
      <dgm:spPr/>
    </dgm:pt>
    <dgm:pt modelId="{B1F7A7C8-93E9-4D26-8E2C-2C7B0CAF961F}" type="pres">
      <dgm:prSet presAssocID="{5E7657A9-568A-4D3C-8CCB-F3E16A5A350E}" presName="node" presStyleLbl="node1" presStyleIdx="3" presStyleCnt="6">
        <dgm:presLayoutVars>
          <dgm:bulletEnabled val="1"/>
        </dgm:presLayoutVars>
      </dgm:prSet>
      <dgm:spPr/>
    </dgm:pt>
    <dgm:pt modelId="{59C679C3-53C2-4A48-BE6C-D30E12949A60}" type="pres">
      <dgm:prSet presAssocID="{8C2C9D3E-B2CC-4D4D-A12B-BAF85A3BFEAD}" presName="sibTrans" presStyleCnt="0"/>
      <dgm:spPr/>
    </dgm:pt>
    <dgm:pt modelId="{12EBBD7C-0343-4C48-8709-C0EE59034DC5}" type="pres">
      <dgm:prSet presAssocID="{33A1E6E0-AB03-479D-9636-2204E51F591E}" presName="node" presStyleLbl="node1" presStyleIdx="4" presStyleCnt="6">
        <dgm:presLayoutVars>
          <dgm:bulletEnabled val="1"/>
        </dgm:presLayoutVars>
      </dgm:prSet>
      <dgm:spPr/>
    </dgm:pt>
    <dgm:pt modelId="{85482C49-4CD4-4E1D-8C4E-8AE43A27C75F}" type="pres">
      <dgm:prSet presAssocID="{4E12C335-435B-41B4-BD57-B4AA9BFE9B4D}" presName="sibTrans" presStyleCnt="0"/>
      <dgm:spPr/>
    </dgm:pt>
    <dgm:pt modelId="{07A8E918-69A9-411E-B036-1B83465D8181}" type="pres">
      <dgm:prSet presAssocID="{8851A5C4-9275-4775-8CBD-6CBB8226138A}" presName="node" presStyleLbl="node1" presStyleIdx="5" presStyleCnt="6">
        <dgm:presLayoutVars>
          <dgm:bulletEnabled val="1"/>
        </dgm:presLayoutVars>
      </dgm:prSet>
      <dgm:spPr/>
    </dgm:pt>
  </dgm:ptLst>
  <dgm:cxnLst>
    <dgm:cxn modelId="{6760F217-0636-4438-9517-CA133EF1266B}" type="presOf" srcId="{B327D60B-7EF2-4B06-BAB5-D5060FA34C24}" destId="{DE090A8B-43A1-4092-BF3F-9406E8FF56E7}" srcOrd="0" destOrd="0" presId="urn:microsoft.com/office/officeart/2005/8/layout/default"/>
    <dgm:cxn modelId="{92972E1C-84A5-458A-A3CD-4E62FA553816}" srcId="{5CCC525B-0701-46B1-B234-12CEC23003F0}" destId="{B327D60B-7EF2-4B06-BAB5-D5060FA34C24}" srcOrd="2" destOrd="0" parTransId="{9AE63607-78DD-4126-9282-4A7921D6E037}" sibTransId="{1AF520BC-9ACA-48FA-9323-AFC2DEE558E3}"/>
    <dgm:cxn modelId="{2492FE1C-3905-4033-91BF-AEA6A4ADC963}" srcId="{5CCC525B-0701-46B1-B234-12CEC23003F0}" destId="{5E7657A9-568A-4D3C-8CCB-F3E16A5A350E}" srcOrd="3" destOrd="0" parTransId="{2EE1E1E8-140B-4F3D-8355-5E15F2A60014}" sibTransId="{8C2C9D3E-B2CC-4D4D-A12B-BAF85A3BFEAD}"/>
    <dgm:cxn modelId="{8B938C48-CB08-4413-AD00-5F37C0AC7537}" type="presOf" srcId="{33A1E6E0-AB03-479D-9636-2204E51F591E}" destId="{12EBBD7C-0343-4C48-8709-C0EE59034DC5}" srcOrd="0" destOrd="0" presId="urn:microsoft.com/office/officeart/2005/8/layout/default"/>
    <dgm:cxn modelId="{E19CEF6A-E740-4CC0-A6C4-CB09A352EC2D}" type="presOf" srcId="{8851A5C4-9275-4775-8CBD-6CBB8226138A}" destId="{07A8E918-69A9-411E-B036-1B83465D8181}" srcOrd="0" destOrd="0" presId="urn:microsoft.com/office/officeart/2005/8/layout/default"/>
    <dgm:cxn modelId="{E3E32D7A-6348-49EB-A764-903C2D221BEF}" srcId="{5CCC525B-0701-46B1-B234-12CEC23003F0}" destId="{8851A5C4-9275-4775-8CBD-6CBB8226138A}" srcOrd="5" destOrd="0" parTransId="{FDD23E8E-1B85-4246-829E-FCE77C0D540E}" sibTransId="{2859F527-EE78-45BC-9525-949CBCD031FE}"/>
    <dgm:cxn modelId="{59592180-265E-4C2B-BB7C-853709E7AB5D}" srcId="{5CCC525B-0701-46B1-B234-12CEC23003F0}" destId="{27C2473F-FAA8-494A-8D27-2B9F899D4B0B}" srcOrd="1" destOrd="0" parTransId="{7A3D47F0-5FDB-49B7-99A3-B097187F0C13}" sibTransId="{AA7076D1-1CF5-40BA-9BAC-3C280E03E3D5}"/>
    <dgm:cxn modelId="{173FF2A9-56D5-435B-843B-9BFDA4DA1D86}" type="presOf" srcId="{3EB12031-A5FE-42C5-9D14-D97244A27E38}" destId="{09A62A40-8514-469B-BC2D-9725E3E28E34}" srcOrd="0" destOrd="0" presId="urn:microsoft.com/office/officeart/2005/8/layout/default"/>
    <dgm:cxn modelId="{F03D94AA-8DD7-4509-B192-C06BE9896A09}" srcId="{5CCC525B-0701-46B1-B234-12CEC23003F0}" destId="{33A1E6E0-AB03-479D-9636-2204E51F591E}" srcOrd="4" destOrd="0" parTransId="{D1047A4E-6A63-4DAC-A2F6-4755858EDDD7}" sibTransId="{4E12C335-435B-41B4-BD57-B4AA9BFE9B4D}"/>
    <dgm:cxn modelId="{733806AB-B84D-4408-8AF3-99CD114F389A}" type="presOf" srcId="{5E7657A9-568A-4D3C-8CCB-F3E16A5A350E}" destId="{B1F7A7C8-93E9-4D26-8E2C-2C7B0CAF961F}" srcOrd="0" destOrd="0" presId="urn:microsoft.com/office/officeart/2005/8/layout/default"/>
    <dgm:cxn modelId="{12829FFB-96F8-4C7C-AA84-4623E24E55A3}" srcId="{5CCC525B-0701-46B1-B234-12CEC23003F0}" destId="{3EB12031-A5FE-42C5-9D14-D97244A27E38}" srcOrd="0" destOrd="0" parTransId="{80CDC42D-D1C7-4B02-873C-2467413CA67D}" sibTransId="{627D24E6-9D3D-415A-82BF-527FAB186334}"/>
    <dgm:cxn modelId="{025778FD-EB3A-42D4-A437-E1C84441AFC2}" type="presOf" srcId="{5CCC525B-0701-46B1-B234-12CEC23003F0}" destId="{79631AE4-E580-4867-8DA2-BC6F6A17F5CC}" srcOrd="0" destOrd="0" presId="urn:microsoft.com/office/officeart/2005/8/layout/default"/>
    <dgm:cxn modelId="{C76FCEFF-8AC3-4F8D-84A2-705B41399697}" type="presOf" srcId="{27C2473F-FAA8-494A-8D27-2B9F899D4B0B}" destId="{DC7EC80F-8FE4-4581-916E-F7BAE0216891}" srcOrd="0" destOrd="0" presId="urn:microsoft.com/office/officeart/2005/8/layout/default"/>
    <dgm:cxn modelId="{4B3B5EE0-1919-4325-9341-7577296FC9A1}" type="presParOf" srcId="{79631AE4-E580-4867-8DA2-BC6F6A17F5CC}" destId="{09A62A40-8514-469B-BC2D-9725E3E28E34}" srcOrd="0" destOrd="0" presId="urn:microsoft.com/office/officeart/2005/8/layout/default"/>
    <dgm:cxn modelId="{8DFFA433-4712-4515-9E56-5F1B074E9682}" type="presParOf" srcId="{79631AE4-E580-4867-8DA2-BC6F6A17F5CC}" destId="{AB77B695-2856-4CCC-9316-7D019DD3C478}" srcOrd="1" destOrd="0" presId="urn:microsoft.com/office/officeart/2005/8/layout/default"/>
    <dgm:cxn modelId="{3D4AC1AC-386F-47AD-8BE5-C219E8E68D49}" type="presParOf" srcId="{79631AE4-E580-4867-8DA2-BC6F6A17F5CC}" destId="{DC7EC80F-8FE4-4581-916E-F7BAE0216891}" srcOrd="2" destOrd="0" presId="urn:microsoft.com/office/officeart/2005/8/layout/default"/>
    <dgm:cxn modelId="{55E9FAF1-4224-46A7-A6CC-29D486949111}" type="presParOf" srcId="{79631AE4-E580-4867-8DA2-BC6F6A17F5CC}" destId="{0869E418-5A69-43F8-883C-95EB25FFBD44}" srcOrd="3" destOrd="0" presId="urn:microsoft.com/office/officeart/2005/8/layout/default"/>
    <dgm:cxn modelId="{C2FC41C2-E3FE-469E-99D9-74B81CDD6318}" type="presParOf" srcId="{79631AE4-E580-4867-8DA2-BC6F6A17F5CC}" destId="{DE090A8B-43A1-4092-BF3F-9406E8FF56E7}" srcOrd="4" destOrd="0" presId="urn:microsoft.com/office/officeart/2005/8/layout/default"/>
    <dgm:cxn modelId="{1292E637-0B54-42AB-92F5-C6427E7650A7}" type="presParOf" srcId="{79631AE4-E580-4867-8DA2-BC6F6A17F5CC}" destId="{5F262CF9-763A-4762-AC0D-ECEFCCCF356B}" srcOrd="5" destOrd="0" presId="urn:microsoft.com/office/officeart/2005/8/layout/default"/>
    <dgm:cxn modelId="{DC449AB1-EAB1-4207-BE36-27A7F73662C2}" type="presParOf" srcId="{79631AE4-E580-4867-8DA2-BC6F6A17F5CC}" destId="{B1F7A7C8-93E9-4D26-8E2C-2C7B0CAF961F}" srcOrd="6" destOrd="0" presId="urn:microsoft.com/office/officeart/2005/8/layout/default"/>
    <dgm:cxn modelId="{67EDFFF5-3B59-4A27-AF35-1ADC2E6E5EEF}" type="presParOf" srcId="{79631AE4-E580-4867-8DA2-BC6F6A17F5CC}" destId="{59C679C3-53C2-4A48-BE6C-D30E12949A60}" srcOrd="7" destOrd="0" presId="urn:microsoft.com/office/officeart/2005/8/layout/default"/>
    <dgm:cxn modelId="{24C3A8E7-F0D3-4E86-8AF2-6E2D2615B35F}" type="presParOf" srcId="{79631AE4-E580-4867-8DA2-BC6F6A17F5CC}" destId="{12EBBD7C-0343-4C48-8709-C0EE59034DC5}" srcOrd="8" destOrd="0" presId="urn:microsoft.com/office/officeart/2005/8/layout/default"/>
    <dgm:cxn modelId="{0653294B-7FFA-411B-A7BF-71C13254A3EE}" type="presParOf" srcId="{79631AE4-E580-4867-8DA2-BC6F6A17F5CC}" destId="{85482C49-4CD4-4E1D-8C4E-8AE43A27C75F}" srcOrd="9" destOrd="0" presId="urn:microsoft.com/office/officeart/2005/8/layout/default"/>
    <dgm:cxn modelId="{B58F649B-24C3-4A9D-BC73-2040309395B6}" type="presParOf" srcId="{79631AE4-E580-4867-8DA2-BC6F6A17F5CC}" destId="{07A8E918-69A9-411E-B036-1B83465D8181}"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4CEE5F-4875-4E87-A73E-DC75DBB83ADE}" type="doc">
      <dgm:prSet loTypeId="urn:microsoft.com/office/officeart/2008/layout/LinedList" loCatId="list" qsTypeId="urn:microsoft.com/office/officeart/2005/8/quickstyle/simple1#14" qsCatId="simple" csTypeId="urn:microsoft.com/office/officeart/2005/8/colors/accent1_2#2" csCatId="accent1" phldr="1"/>
      <dgm:spPr/>
      <dgm:t>
        <a:bodyPr/>
        <a:lstStyle/>
        <a:p>
          <a:endParaRPr lang="en-US"/>
        </a:p>
      </dgm:t>
    </dgm:pt>
    <dgm:pt modelId="{7FEA43F5-B97D-4BF9-B8BF-CDFFD1140E9E}">
      <dgm:prSet/>
      <dgm:spPr/>
      <dgm:t>
        <a:bodyPr/>
        <a:lstStyle/>
        <a:p>
          <a:r>
            <a:rPr lang="en-CA" dirty="0">
              <a:latin typeface="Century Gothic" panose="020B0502020202020204" pitchFamily="34" charset="0"/>
            </a:rPr>
            <a:t>Last day to </a:t>
          </a:r>
          <a:r>
            <a:rPr lang="en-CA" b="1" dirty="0">
              <a:latin typeface="Century Gothic" panose="020B0502020202020204" pitchFamily="34" charset="0"/>
            </a:rPr>
            <a:t>add</a:t>
          </a:r>
          <a:r>
            <a:rPr lang="en-CA" dirty="0">
              <a:latin typeface="Century Gothic" panose="020B0502020202020204" pitchFamily="34" charset="0"/>
            </a:rPr>
            <a:t> classes or change course sections for F26 is September 18</a:t>
          </a:r>
          <a:r>
            <a:rPr lang="en-CA" baseline="30000" dirty="0">
              <a:latin typeface="Century Gothic" panose="020B0502020202020204" pitchFamily="34" charset="0"/>
            </a:rPr>
            <a:t>th</a:t>
          </a:r>
          <a:r>
            <a:rPr lang="en-CA" dirty="0">
              <a:latin typeface="Century Gothic" panose="020B0502020202020204" pitchFamily="34" charset="0"/>
            </a:rPr>
            <a:t> </a:t>
          </a:r>
        </a:p>
        <a:p>
          <a:r>
            <a:rPr lang="en-CA" dirty="0">
              <a:latin typeface="Century Gothic" panose="020B0502020202020204" pitchFamily="34" charset="0"/>
            </a:rPr>
            <a:t>Last day to </a:t>
          </a:r>
          <a:r>
            <a:rPr lang="en-CA" b="1" dirty="0">
              <a:latin typeface="Century Gothic" panose="020B0502020202020204" pitchFamily="34" charset="0"/>
            </a:rPr>
            <a:t>drop</a:t>
          </a:r>
          <a:r>
            <a:rPr lang="en-CA" dirty="0">
              <a:latin typeface="Century Gothic" panose="020B0502020202020204" pitchFamily="34" charset="0"/>
            </a:rPr>
            <a:t> classes for F26 is the last class day –December 4</a:t>
          </a:r>
          <a:r>
            <a:rPr lang="en-CA" baseline="30000" dirty="0">
              <a:latin typeface="Century Gothic" panose="020B0502020202020204" pitchFamily="34" charset="0"/>
            </a:rPr>
            <a:t>th</a:t>
          </a:r>
          <a:r>
            <a:rPr lang="en-CA" dirty="0">
              <a:latin typeface="Century Gothic" panose="020B0502020202020204" pitchFamily="34" charset="0"/>
            </a:rPr>
            <a:t>     </a:t>
          </a:r>
          <a:endParaRPr lang="en-US" dirty="0">
            <a:latin typeface="Century Gothic" panose="020B0502020202020204" pitchFamily="34" charset="0"/>
          </a:endParaRPr>
        </a:p>
      </dgm:t>
    </dgm:pt>
    <dgm:pt modelId="{A5B747FF-DFBE-4529-B2FF-3C1D4608B35F}" type="parTrans" cxnId="{02DCD510-269C-4EBA-935A-09B54537AEF2}">
      <dgm:prSet/>
      <dgm:spPr/>
      <dgm:t>
        <a:bodyPr/>
        <a:lstStyle/>
        <a:p>
          <a:endParaRPr lang="en-US"/>
        </a:p>
      </dgm:t>
    </dgm:pt>
    <dgm:pt modelId="{DBC4001C-75E5-4E56-A865-EFD4DD69B04C}" type="sibTrans" cxnId="{02DCD510-269C-4EBA-935A-09B54537AEF2}">
      <dgm:prSet/>
      <dgm:spPr/>
      <dgm:t>
        <a:bodyPr/>
        <a:lstStyle/>
        <a:p>
          <a:endParaRPr lang="en-US"/>
        </a:p>
      </dgm:t>
    </dgm:pt>
    <dgm:pt modelId="{2215F3A7-B077-44AE-91D7-47A560C7C46F}">
      <dgm:prSet/>
      <dgm:spPr/>
      <dgm:t>
        <a:bodyPr/>
        <a:lstStyle/>
        <a:p>
          <a:r>
            <a:rPr lang="en-CA" dirty="0">
              <a:latin typeface="Century Gothic" panose="020B0502020202020204" pitchFamily="34" charset="0"/>
            </a:rPr>
            <a:t>Schedule of dates is in the current Undergraduate Calendar – stay on top of dates!</a:t>
          </a:r>
          <a:endParaRPr lang="en-US" dirty="0">
            <a:latin typeface="Century Gothic" panose="020B0502020202020204" pitchFamily="34" charset="0"/>
          </a:endParaRPr>
        </a:p>
      </dgm:t>
    </dgm:pt>
    <dgm:pt modelId="{66FBA61A-C2F1-416E-9D1E-46A5AB1226D2}" type="parTrans" cxnId="{48C0B650-DE25-4917-A722-90FD5FFC7C4A}">
      <dgm:prSet/>
      <dgm:spPr/>
      <dgm:t>
        <a:bodyPr/>
        <a:lstStyle/>
        <a:p>
          <a:endParaRPr lang="en-US"/>
        </a:p>
      </dgm:t>
    </dgm:pt>
    <dgm:pt modelId="{B2D59EB6-C790-439A-9645-2677F42A0EAD}" type="sibTrans" cxnId="{48C0B650-DE25-4917-A722-90FD5FFC7C4A}">
      <dgm:prSet/>
      <dgm:spPr/>
      <dgm:t>
        <a:bodyPr/>
        <a:lstStyle/>
        <a:p>
          <a:endParaRPr lang="en-US"/>
        </a:p>
      </dgm:t>
    </dgm:pt>
    <dgm:pt modelId="{3018904E-592A-437A-A26F-3CF0C53802EF}">
      <dgm:prSet/>
      <dgm:spPr/>
      <dgm:t>
        <a:bodyPr/>
        <a:lstStyle/>
        <a:p>
          <a:r>
            <a:rPr lang="en-CA" dirty="0">
              <a:latin typeface="Century Gothic" panose="020B0502020202020204" pitchFamily="34" charset="0"/>
            </a:rPr>
            <a:t>F26 Classes start Thursday September 10</a:t>
          </a:r>
          <a:r>
            <a:rPr lang="en-CA" baseline="30000" dirty="0">
              <a:latin typeface="Century Gothic" panose="020B0502020202020204" pitchFamily="34" charset="0"/>
            </a:rPr>
            <a:t>th </a:t>
          </a:r>
          <a:r>
            <a:rPr lang="en-CA" dirty="0">
              <a:latin typeface="Century Gothic" panose="020B0502020202020204" pitchFamily="34" charset="0"/>
            </a:rPr>
            <a:t>Do NOT miss any classes!</a:t>
          </a:r>
          <a:endParaRPr lang="en-US" dirty="0">
            <a:latin typeface="Century Gothic" panose="020B0502020202020204" pitchFamily="34" charset="0"/>
          </a:endParaRPr>
        </a:p>
      </dgm:t>
    </dgm:pt>
    <dgm:pt modelId="{D38CA742-5958-413C-8E09-9B446543238E}" type="parTrans" cxnId="{3697BCB3-A4A1-4CD1-B6D8-F5A67950523B}">
      <dgm:prSet/>
      <dgm:spPr/>
      <dgm:t>
        <a:bodyPr/>
        <a:lstStyle/>
        <a:p>
          <a:endParaRPr lang="en-US"/>
        </a:p>
      </dgm:t>
    </dgm:pt>
    <dgm:pt modelId="{A8881687-5A09-4FF0-BBA0-82C6313B3E2B}" type="sibTrans" cxnId="{3697BCB3-A4A1-4CD1-B6D8-F5A67950523B}">
      <dgm:prSet/>
      <dgm:spPr/>
      <dgm:t>
        <a:bodyPr/>
        <a:lstStyle/>
        <a:p>
          <a:endParaRPr lang="en-US"/>
        </a:p>
      </dgm:t>
    </dgm:pt>
    <dgm:pt modelId="{DBCCCD9D-376E-41D0-80B3-C2D3A6723050}" type="pres">
      <dgm:prSet presAssocID="{154CEE5F-4875-4E87-A73E-DC75DBB83ADE}" presName="vert0" presStyleCnt="0">
        <dgm:presLayoutVars>
          <dgm:dir/>
          <dgm:animOne val="branch"/>
          <dgm:animLvl val="lvl"/>
        </dgm:presLayoutVars>
      </dgm:prSet>
      <dgm:spPr/>
    </dgm:pt>
    <dgm:pt modelId="{1850B132-263B-49E9-AE6C-A9D51F054E9B}" type="pres">
      <dgm:prSet presAssocID="{3018904E-592A-437A-A26F-3CF0C53802EF}" presName="thickLine" presStyleLbl="alignNode1" presStyleIdx="0" presStyleCnt="3"/>
      <dgm:spPr/>
    </dgm:pt>
    <dgm:pt modelId="{B39D613F-D341-4613-A9F0-2EBCD83F6D01}" type="pres">
      <dgm:prSet presAssocID="{3018904E-592A-437A-A26F-3CF0C53802EF}" presName="horz1" presStyleCnt="0"/>
      <dgm:spPr/>
    </dgm:pt>
    <dgm:pt modelId="{B9C793A2-85C4-475F-9EE6-8BCFE32D78CE}" type="pres">
      <dgm:prSet presAssocID="{3018904E-592A-437A-A26F-3CF0C53802EF}" presName="tx1" presStyleLbl="revTx" presStyleIdx="0" presStyleCnt="3"/>
      <dgm:spPr/>
    </dgm:pt>
    <dgm:pt modelId="{DCB80760-C6A8-4328-824E-9BA05F90C60A}" type="pres">
      <dgm:prSet presAssocID="{3018904E-592A-437A-A26F-3CF0C53802EF}" presName="vert1" presStyleCnt="0"/>
      <dgm:spPr/>
    </dgm:pt>
    <dgm:pt modelId="{2F97422F-FEB9-4AD0-96F0-C47EF9002FE8}" type="pres">
      <dgm:prSet presAssocID="{7FEA43F5-B97D-4BF9-B8BF-CDFFD1140E9E}" presName="thickLine" presStyleLbl="alignNode1" presStyleIdx="1" presStyleCnt="3"/>
      <dgm:spPr/>
    </dgm:pt>
    <dgm:pt modelId="{707B0EC4-9FAF-4316-ABF7-E374661D0FA7}" type="pres">
      <dgm:prSet presAssocID="{7FEA43F5-B97D-4BF9-B8BF-CDFFD1140E9E}" presName="horz1" presStyleCnt="0"/>
      <dgm:spPr/>
    </dgm:pt>
    <dgm:pt modelId="{13A78177-9D01-4B78-88BC-5FF5FF9C5E61}" type="pres">
      <dgm:prSet presAssocID="{7FEA43F5-B97D-4BF9-B8BF-CDFFD1140E9E}" presName="tx1" presStyleLbl="revTx" presStyleIdx="1" presStyleCnt="3" custScaleY="144294"/>
      <dgm:spPr/>
    </dgm:pt>
    <dgm:pt modelId="{B0BD790D-661A-4F61-8B55-EE9F9133F204}" type="pres">
      <dgm:prSet presAssocID="{7FEA43F5-B97D-4BF9-B8BF-CDFFD1140E9E}" presName="vert1" presStyleCnt="0"/>
      <dgm:spPr/>
    </dgm:pt>
    <dgm:pt modelId="{6F45CBF8-5B03-4E83-BF6E-9943ECED7C39}" type="pres">
      <dgm:prSet presAssocID="{2215F3A7-B077-44AE-91D7-47A560C7C46F}" presName="thickLine" presStyleLbl="alignNode1" presStyleIdx="2" presStyleCnt="3"/>
      <dgm:spPr/>
    </dgm:pt>
    <dgm:pt modelId="{7BF02985-C6CE-48D3-9BAA-655E57C8C72D}" type="pres">
      <dgm:prSet presAssocID="{2215F3A7-B077-44AE-91D7-47A560C7C46F}" presName="horz1" presStyleCnt="0"/>
      <dgm:spPr/>
    </dgm:pt>
    <dgm:pt modelId="{308B9A1E-28C2-48A3-AEBB-E58A5D2E59B7}" type="pres">
      <dgm:prSet presAssocID="{2215F3A7-B077-44AE-91D7-47A560C7C46F}" presName="tx1" presStyleLbl="revTx" presStyleIdx="2" presStyleCnt="3"/>
      <dgm:spPr/>
    </dgm:pt>
    <dgm:pt modelId="{36C09FAD-499D-4FBF-8976-3D657E753906}" type="pres">
      <dgm:prSet presAssocID="{2215F3A7-B077-44AE-91D7-47A560C7C46F}" presName="vert1" presStyleCnt="0"/>
      <dgm:spPr/>
    </dgm:pt>
  </dgm:ptLst>
  <dgm:cxnLst>
    <dgm:cxn modelId="{02DCD510-269C-4EBA-935A-09B54537AEF2}" srcId="{154CEE5F-4875-4E87-A73E-DC75DBB83ADE}" destId="{7FEA43F5-B97D-4BF9-B8BF-CDFFD1140E9E}" srcOrd="1" destOrd="0" parTransId="{A5B747FF-DFBE-4529-B2FF-3C1D4608B35F}" sibTransId="{DBC4001C-75E5-4E56-A865-EFD4DD69B04C}"/>
    <dgm:cxn modelId="{F1DCF54B-1700-4FDC-B440-F956C99DA109}" type="presOf" srcId="{3018904E-592A-437A-A26F-3CF0C53802EF}" destId="{B9C793A2-85C4-475F-9EE6-8BCFE32D78CE}" srcOrd="0" destOrd="0" presId="urn:microsoft.com/office/officeart/2008/layout/LinedList"/>
    <dgm:cxn modelId="{48C0B650-DE25-4917-A722-90FD5FFC7C4A}" srcId="{154CEE5F-4875-4E87-A73E-DC75DBB83ADE}" destId="{2215F3A7-B077-44AE-91D7-47A560C7C46F}" srcOrd="2" destOrd="0" parTransId="{66FBA61A-C2F1-416E-9D1E-46A5AB1226D2}" sibTransId="{B2D59EB6-C790-439A-9645-2677F42A0EAD}"/>
    <dgm:cxn modelId="{FB4EAE97-6DBD-486C-AB84-FED673B89105}" type="presOf" srcId="{7FEA43F5-B97D-4BF9-B8BF-CDFFD1140E9E}" destId="{13A78177-9D01-4B78-88BC-5FF5FF9C5E61}" srcOrd="0" destOrd="0" presId="urn:microsoft.com/office/officeart/2008/layout/LinedList"/>
    <dgm:cxn modelId="{7E58229F-E20E-4737-8D34-50A441F2AF26}" type="presOf" srcId="{2215F3A7-B077-44AE-91D7-47A560C7C46F}" destId="{308B9A1E-28C2-48A3-AEBB-E58A5D2E59B7}" srcOrd="0" destOrd="0" presId="urn:microsoft.com/office/officeart/2008/layout/LinedList"/>
    <dgm:cxn modelId="{3697BCB3-A4A1-4CD1-B6D8-F5A67950523B}" srcId="{154CEE5F-4875-4E87-A73E-DC75DBB83ADE}" destId="{3018904E-592A-437A-A26F-3CF0C53802EF}" srcOrd="0" destOrd="0" parTransId="{D38CA742-5958-413C-8E09-9B446543238E}" sibTransId="{A8881687-5A09-4FF0-BBA0-82C6313B3E2B}"/>
    <dgm:cxn modelId="{FCD6E1B6-4851-47C9-BDBF-190A6D993F43}" type="presOf" srcId="{154CEE5F-4875-4E87-A73E-DC75DBB83ADE}" destId="{DBCCCD9D-376E-41D0-80B3-C2D3A6723050}" srcOrd="0" destOrd="0" presId="urn:microsoft.com/office/officeart/2008/layout/LinedList"/>
    <dgm:cxn modelId="{6D3D34AE-7926-421B-B6A0-EA5AC5903BDB}" type="presParOf" srcId="{DBCCCD9D-376E-41D0-80B3-C2D3A6723050}" destId="{1850B132-263B-49E9-AE6C-A9D51F054E9B}" srcOrd="0" destOrd="0" presId="urn:microsoft.com/office/officeart/2008/layout/LinedList"/>
    <dgm:cxn modelId="{CE04A892-D346-44C5-8E84-463F71C496B5}" type="presParOf" srcId="{DBCCCD9D-376E-41D0-80B3-C2D3A6723050}" destId="{B39D613F-D341-4613-A9F0-2EBCD83F6D01}" srcOrd="1" destOrd="0" presId="urn:microsoft.com/office/officeart/2008/layout/LinedList"/>
    <dgm:cxn modelId="{59B38510-0C49-405E-874C-0E8618922981}" type="presParOf" srcId="{B39D613F-D341-4613-A9F0-2EBCD83F6D01}" destId="{B9C793A2-85C4-475F-9EE6-8BCFE32D78CE}" srcOrd="0" destOrd="0" presId="urn:microsoft.com/office/officeart/2008/layout/LinedList"/>
    <dgm:cxn modelId="{D9CCDF31-DFB6-4D27-9EDE-93CD1EB4D8C6}" type="presParOf" srcId="{B39D613F-D341-4613-A9F0-2EBCD83F6D01}" destId="{DCB80760-C6A8-4328-824E-9BA05F90C60A}" srcOrd="1" destOrd="0" presId="urn:microsoft.com/office/officeart/2008/layout/LinedList"/>
    <dgm:cxn modelId="{D1CDBD23-5FA5-4084-9375-F12CB9C64909}" type="presParOf" srcId="{DBCCCD9D-376E-41D0-80B3-C2D3A6723050}" destId="{2F97422F-FEB9-4AD0-96F0-C47EF9002FE8}" srcOrd="2" destOrd="0" presId="urn:microsoft.com/office/officeart/2008/layout/LinedList"/>
    <dgm:cxn modelId="{6078F2DD-8B96-4E10-8CE8-1E35642A3782}" type="presParOf" srcId="{DBCCCD9D-376E-41D0-80B3-C2D3A6723050}" destId="{707B0EC4-9FAF-4316-ABF7-E374661D0FA7}" srcOrd="3" destOrd="0" presId="urn:microsoft.com/office/officeart/2008/layout/LinedList"/>
    <dgm:cxn modelId="{71E1D2AD-796E-4A24-AD76-C63B7848F8C6}" type="presParOf" srcId="{707B0EC4-9FAF-4316-ABF7-E374661D0FA7}" destId="{13A78177-9D01-4B78-88BC-5FF5FF9C5E61}" srcOrd="0" destOrd="0" presId="urn:microsoft.com/office/officeart/2008/layout/LinedList"/>
    <dgm:cxn modelId="{8D669513-EF2E-4352-8F07-2ACD2F9D672B}" type="presParOf" srcId="{707B0EC4-9FAF-4316-ABF7-E374661D0FA7}" destId="{B0BD790D-661A-4F61-8B55-EE9F9133F204}" srcOrd="1" destOrd="0" presId="urn:microsoft.com/office/officeart/2008/layout/LinedList"/>
    <dgm:cxn modelId="{A40D98C4-F5E6-4FEB-8918-D38100F0676C}" type="presParOf" srcId="{DBCCCD9D-376E-41D0-80B3-C2D3A6723050}" destId="{6F45CBF8-5B03-4E83-BF6E-9943ECED7C39}" srcOrd="4" destOrd="0" presId="urn:microsoft.com/office/officeart/2008/layout/LinedList"/>
    <dgm:cxn modelId="{FBF80E80-118D-4007-A86E-219C3F48494D}" type="presParOf" srcId="{DBCCCD9D-376E-41D0-80B3-C2D3A6723050}" destId="{7BF02985-C6CE-48D3-9BAA-655E57C8C72D}" srcOrd="5" destOrd="0" presId="urn:microsoft.com/office/officeart/2008/layout/LinedList"/>
    <dgm:cxn modelId="{9A4F86E6-780D-4C2B-8A2D-4AA8D95F350E}" type="presParOf" srcId="{7BF02985-C6CE-48D3-9BAA-655E57C8C72D}" destId="{308B9A1E-28C2-48A3-AEBB-E58A5D2E59B7}" srcOrd="0" destOrd="0" presId="urn:microsoft.com/office/officeart/2008/layout/LinedList"/>
    <dgm:cxn modelId="{9C42D57F-B51A-44B5-A4BC-F4A37472C46E}" type="presParOf" srcId="{7BF02985-C6CE-48D3-9BAA-655E57C8C72D}" destId="{36C09FAD-499D-4FBF-8976-3D657E75390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DBDE11-58BE-4ACF-B096-D83E63F8576F}" type="doc">
      <dgm:prSet loTypeId="urn:microsoft.com/office/officeart/2018/2/layout/IconLabelDescriptionList" loCatId="icon" qsTypeId="urn:microsoft.com/office/officeart/2005/8/quickstyle/simple1#15" qsCatId="simple" csTypeId="urn:microsoft.com/office/officeart/2018/5/colors/Iconchunking_neutralbg_accent1_2" csCatId="accent1" phldr="1"/>
      <dgm:spPr/>
      <dgm:t>
        <a:bodyPr/>
        <a:lstStyle/>
        <a:p>
          <a:endParaRPr lang="en-US"/>
        </a:p>
      </dgm:t>
    </dgm:pt>
    <dgm:pt modelId="{D5796FE3-51B2-45C8-9A20-423499D45DC7}">
      <dgm:prSet/>
      <dgm:spPr/>
      <dgm:t>
        <a:bodyPr/>
        <a:lstStyle/>
        <a:p>
          <a:pPr>
            <a:defRPr b="1"/>
          </a:pPr>
          <a:endParaRPr lang="en-US" dirty="0"/>
        </a:p>
      </dgm:t>
    </dgm:pt>
    <dgm:pt modelId="{B000BB8B-422F-45F4-8994-20CF877A93F0}" type="parTrans" cxnId="{19E34547-5F8D-4A81-A88E-E7FC275F3711}">
      <dgm:prSet/>
      <dgm:spPr/>
      <dgm:t>
        <a:bodyPr/>
        <a:lstStyle/>
        <a:p>
          <a:endParaRPr lang="en-US"/>
        </a:p>
      </dgm:t>
    </dgm:pt>
    <dgm:pt modelId="{66F4D9E2-A4AF-49AB-8797-0A2ABB5C87F5}" type="sibTrans" cxnId="{19E34547-5F8D-4A81-A88E-E7FC275F3711}">
      <dgm:prSet/>
      <dgm:spPr/>
      <dgm:t>
        <a:bodyPr/>
        <a:lstStyle/>
        <a:p>
          <a:endParaRPr lang="en-US"/>
        </a:p>
      </dgm:t>
    </dgm:pt>
    <dgm:pt modelId="{50F21964-EF9A-472E-A8D5-3B27D71CC4CB}">
      <dgm:prSet custT="1"/>
      <dgm:spPr/>
      <dgm:t>
        <a:bodyPr/>
        <a:lstStyle/>
        <a:p>
          <a:pPr algn="ctr"/>
          <a:r>
            <a:rPr lang="en-CA" sz="1400" b="1" dirty="0">
              <a:latin typeface="Abadi" panose="020F0502020204030204" pitchFamily="34" charset="0"/>
            </a:rPr>
            <a:t>Responsibilities</a:t>
          </a:r>
        </a:p>
        <a:p>
          <a:pPr algn="ctr"/>
          <a:r>
            <a:rPr lang="en-CA" sz="1400" dirty="0">
              <a:latin typeface="Abadi" panose="020F0502020204030204" pitchFamily="34" charset="0"/>
            </a:rPr>
            <a:t>It’s up to you to seek out the information you need. </a:t>
          </a:r>
        </a:p>
        <a:p>
          <a:pPr algn="ctr"/>
          <a:r>
            <a:rPr lang="en-CA" sz="1400" dirty="0">
              <a:latin typeface="Abadi" panose="020F0502020204030204" pitchFamily="34" charset="0"/>
            </a:rPr>
            <a:t>Help is available, but you NEED TO ASK</a:t>
          </a:r>
          <a:endParaRPr lang="en-US" sz="1400" dirty="0">
            <a:latin typeface="Abadi" panose="020F0502020204030204" pitchFamily="34" charset="0"/>
          </a:endParaRPr>
        </a:p>
      </dgm:t>
    </dgm:pt>
    <dgm:pt modelId="{A6399415-E435-471F-888D-68B435B1B9E3}" type="parTrans" cxnId="{BAF4F22B-B3F8-46D0-884C-D349EACA6387}">
      <dgm:prSet/>
      <dgm:spPr/>
      <dgm:t>
        <a:bodyPr/>
        <a:lstStyle/>
        <a:p>
          <a:endParaRPr lang="en-US"/>
        </a:p>
      </dgm:t>
    </dgm:pt>
    <dgm:pt modelId="{D831676B-9DF4-45E2-96C4-6F6500D1B1CF}" type="sibTrans" cxnId="{BAF4F22B-B3F8-46D0-884C-D349EACA6387}">
      <dgm:prSet/>
      <dgm:spPr/>
      <dgm:t>
        <a:bodyPr/>
        <a:lstStyle/>
        <a:p>
          <a:endParaRPr lang="en-US"/>
        </a:p>
      </dgm:t>
    </dgm:pt>
    <dgm:pt modelId="{9E78E157-D912-4CE5-81D5-B007D6D4E1E0}">
      <dgm:prSet custT="1"/>
      <dgm:spPr/>
      <dgm:t>
        <a:bodyPr/>
        <a:lstStyle/>
        <a:p>
          <a:pPr algn="ctr"/>
          <a:r>
            <a:rPr lang="en-CA" sz="1400" b="1" dirty="0">
              <a:latin typeface="Abadi" panose="020B0604020104020204" pitchFamily="34" charset="0"/>
            </a:rPr>
            <a:t>No one will chase down your assignments</a:t>
          </a:r>
        </a:p>
        <a:p>
          <a:pPr algn="ctr"/>
          <a:r>
            <a:rPr lang="en-CA" sz="1400" dirty="0">
              <a:latin typeface="Abadi" panose="020B0604020104020204" pitchFamily="34" charset="0"/>
            </a:rPr>
            <a:t>If you hand something in late, you will lose marks. Not at all? You’ll get 0.</a:t>
          </a:r>
          <a:endParaRPr lang="en-US" sz="1400" dirty="0">
            <a:latin typeface="Abadi" panose="020B0604020104020204" pitchFamily="34" charset="0"/>
          </a:endParaRPr>
        </a:p>
      </dgm:t>
    </dgm:pt>
    <dgm:pt modelId="{30817C8C-DAF1-4832-BD27-64ED0E801BF6}" type="parTrans" cxnId="{BBAFF277-40CB-46B9-80A6-6BDC5D498160}">
      <dgm:prSet/>
      <dgm:spPr/>
      <dgm:t>
        <a:bodyPr/>
        <a:lstStyle/>
        <a:p>
          <a:endParaRPr lang="en-US"/>
        </a:p>
      </dgm:t>
    </dgm:pt>
    <dgm:pt modelId="{8F8A9677-0911-454A-B268-8C0C7F19B21C}" type="sibTrans" cxnId="{BBAFF277-40CB-46B9-80A6-6BDC5D498160}">
      <dgm:prSet/>
      <dgm:spPr/>
      <dgm:t>
        <a:bodyPr/>
        <a:lstStyle/>
        <a:p>
          <a:endParaRPr lang="en-US"/>
        </a:p>
      </dgm:t>
    </dgm:pt>
    <dgm:pt modelId="{15148534-3F47-4E2E-97B7-2D2F0761D629}">
      <dgm:prSet/>
      <dgm:spPr/>
      <dgm:t>
        <a:bodyPr/>
        <a:lstStyle/>
        <a:p>
          <a:pPr algn="ctr">
            <a:defRPr b="1"/>
          </a:pPr>
          <a:endParaRPr lang="en-US" dirty="0"/>
        </a:p>
      </dgm:t>
    </dgm:pt>
    <dgm:pt modelId="{BD1E4C40-95B4-476E-9714-17CE6540136C}" type="parTrans" cxnId="{2655432F-CAA0-455C-B767-34A6ED6C7EBB}">
      <dgm:prSet/>
      <dgm:spPr/>
      <dgm:t>
        <a:bodyPr/>
        <a:lstStyle/>
        <a:p>
          <a:endParaRPr lang="en-US"/>
        </a:p>
      </dgm:t>
    </dgm:pt>
    <dgm:pt modelId="{8D088A53-D484-4F36-A6EF-57D56DE9DEC4}" type="sibTrans" cxnId="{2655432F-CAA0-455C-B767-34A6ED6C7EBB}">
      <dgm:prSet/>
      <dgm:spPr/>
      <dgm:t>
        <a:bodyPr/>
        <a:lstStyle/>
        <a:p>
          <a:endParaRPr lang="en-US"/>
        </a:p>
      </dgm:t>
    </dgm:pt>
    <dgm:pt modelId="{061F2340-4950-4135-B852-4C7B6E0956CB}">
      <dgm:prSet custT="1"/>
      <dgm:spPr/>
      <dgm:t>
        <a:bodyPr/>
        <a:lstStyle/>
        <a:p>
          <a:pPr algn="ctr"/>
          <a:r>
            <a:rPr lang="en-CA" sz="1400" b="1" dirty="0">
              <a:latin typeface="Abadi" panose="020B0604020104020204" pitchFamily="34" charset="0"/>
            </a:rPr>
            <a:t>Deadlines</a:t>
          </a:r>
        </a:p>
        <a:p>
          <a:pPr algn="ctr"/>
          <a:r>
            <a:rPr lang="en-CA" sz="1400" dirty="0">
              <a:latin typeface="Abadi" panose="020B0604020104020204" pitchFamily="34" charset="0"/>
            </a:rPr>
            <a:t>Ask instructors if you need mid-semester academic consideration for:</a:t>
          </a:r>
        </a:p>
        <a:p>
          <a:pPr algn="ctr"/>
          <a:r>
            <a:rPr lang="en-CA" sz="1400" dirty="0">
              <a:latin typeface="Abadi" panose="020B0604020104020204" pitchFamily="34" charset="0"/>
            </a:rPr>
            <a:t> </a:t>
          </a:r>
          <a:r>
            <a:rPr lang="en-CA" sz="1400" b="1" dirty="0">
              <a:latin typeface="Abadi" panose="020B0604020104020204" pitchFamily="34" charset="0"/>
            </a:rPr>
            <a:t>medical</a:t>
          </a:r>
        </a:p>
        <a:p>
          <a:pPr algn="ctr"/>
          <a:r>
            <a:rPr lang="en-CA" sz="1400" b="1" dirty="0">
              <a:latin typeface="Abadi" panose="020B0604020104020204" pitchFamily="34" charset="0"/>
            </a:rPr>
            <a:t>psychological</a:t>
          </a:r>
          <a:r>
            <a:rPr lang="en-CA" sz="1400" dirty="0">
              <a:latin typeface="Abadi" panose="020B0604020104020204" pitchFamily="34" charset="0"/>
            </a:rPr>
            <a:t> or </a:t>
          </a:r>
        </a:p>
        <a:p>
          <a:pPr algn="ctr"/>
          <a:r>
            <a:rPr lang="en-CA" sz="1400" b="1" dirty="0">
              <a:latin typeface="Abadi" panose="020B0604020104020204" pitchFamily="34" charset="0"/>
            </a:rPr>
            <a:t>compassionate</a:t>
          </a:r>
        </a:p>
        <a:p>
          <a:pPr algn="ctr"/>
          <a:r>
            <a:rPr lang="en-CA" sz="1400" dirty="0">
              <a:latin typeface="Abadi" panose="020B0604020104020204" pitchFamily="34" charset="0"/>
            </a:rPr>
            <a:t> grounds. </a:t>
          </a:r>
          <a:endParaRPr lang="en-US" sz="1400" dirty="0">
            <a:latin typeface="Abadi" panose="020B0604020104020204" pitchFamily="34" charset="0"/>
          </a:endParaRPr>
        </a:p>
      </dgm:t>
    </dgm:pt>
    <dgm:pt modelId="{3DF45E1F-C9EF-41CA-9FB6-21585E77444D}" type="parTrans" cxnId="{F4F076D0-1A09-4971-880F-B7F9A8B3FFF6}">
      <dgm:prSet/>
      <dgm:spPr/>
      <dgm:t>
        <a:bodyPr/>
        <a:lstStyle/>
        <a:p>
          <a:endParaRPr lang="en-US"/>
        </a:p>
      </dgm:t>
    </dgm:pt>
    <dgm:pt modelId="{E7BE915A-29C5-41DF-B3D9-A9CAB30C4261}" type="sibTrans" cxnId="{F4F076D0-1A09-4971-880F-B7F9A8B3FFF6}">
      <dgm:prSet/>
      <dgm:spPr/>
      <dgm:t>
        <a:bodyPr/>
        <a:lstStyle/>
        <a:p>
          <a:endParaRPr lang="en-US"/>
        </a:p>
      </dgm:t>
    </dgm:pt>
    <dgm:pt modelId="{D478AC97-AC71-43A6-B599-E1D030AFDF3B}">
      <dgm:prSet/>
      <dgm:spPr/>
      <dgm:t>
        <a:bodyPr/>
        <a:lstStyle/>
        <a:p>
          <a:pPr algn="ctr">
            <a:defRPr b="1"/>
          </a:pPr>
          <a:endParaRPr lang="en-US" dirty="0"/>
        </a:p>
      </dgm:t>
    </dgm:pt>
    <dgm:pt modelId="{7810897C-AEF8-46C8-88A1-FBED791F88EC}" type="parTrans" cxnId="{F1B28060-42F4-44F1-BA37-C6CDB144C8B3}">
      <dgm:prSet/>
      <dgm:spPr/>
      <dgm:t>
        <a:bodyPr/>
        <a:lstStyle/>
        <a:p>
          <a:endParaRPr lang="en-US"/>
        </a:p>
      </dgm:t>
    </dgm:pt>
    <dgm:pt modelId="{FEC320E1-D7D7-4205-962D-E261B9685630}" type="sibTrans" cxnId="{F1B28060-42F4-44F1-BA37-C6CDB144C8B3}">
      <dgm:prSet/>
      <dgm:spPr/>
      <dgm:t>
        <a:bodyPr/>
        <a:lstStyle/>
        <a:p>
          <a:endParaRPr lang="en-US"/>
        </a:p>
      </dgm:t>
    </dgm:pt>
    <dgm:pt modelId="{34B7AFBB-4DDE-488B-A4BA-3D445E021A89}">
      <dgm:prSet custT="1"/>
      <dgm:spPr/>
      <dgm:t>
        <a:bodyPr/>
        <a:lstStyle/>
        <a:p>
          <a:pPr algn="ctr"/>
          <a:r>
            <a:rPr lang="en-CA" sz="1400" b="1" dirty="0">
              <a:latin typeface="Abadi" panose="020B0604020104020204" pitchFamily="34" charset="0"/>
            </a:rPr>
            <a:t>Learning expectations</a:t>
          </a:r>
          <a:endParaRPr lang="en-CA" sz="1400" dirty="0">
            <a:latin typeface="Abadi" panose="020B0604020104020204" pitchFamily="34" charset="0"/>
          </a:endParaRPr>
        </a:p>
        <a:p>
          <a:pPr algn="ctr"/>
          <a:r>
            <a:rPr lang="en-CA" sz="1400" dirty="0">
              <a:latin typeface="Abadi" panose="020B0604020104020204" pitchFamily="34" charset="0"/>
            </a:rPr>
            <a:t>Clearly laid out in </a:t>
          </a:r>
        </a:p>
        <a:p>
          <a:pPr algn="ctr"/>
          <a:r>
            <a:rPr lang="en-CA" sz="1400" dirty="0">
              <a:latin typeface="Abadi" panose="020B0604020104020204" pitchFamily="34" charset="0"/>
            </a:rPr>
            <a:t>COURSE OUTLINES.</a:t>
          </a:r>
        </a:p>
        <a:p>
          <a:pPr algn="ctr"/>
          <a:endParaRPr lang="en-CA" sz="1400" dirty="0">
            <a:latin typeface="Abadi" panose="020B0604020104020204" pitchFamily="34" charset="0"/>
          </a:endParaRPr>
        </a:p>
        <a:p>
          <a:pPr algn="ctr"/>
          <a:r>
            <a:rPr lang="en-CA" sz="1400" dirty="0">
              <a:latin typeface="Abadi" panose="020B0604020104020204" pitchFamily="34" charset="0"/>
            </a:rPr>
            <a:t>Carie’s TIP</a:t>
          </a:r>
        </a:p>
        <a:p>
          <a:pPr algn="ctr"/>
          <a:r>
            <a:rPr lang="en-CA" sz="1400" dirty="0">
              <a:latin typeface="Abadi" panose="020B0604020104020204" pitchFamily="34" charset="0"/>
            </a:rPr>
            <a:t>Print them. Put dates on a calendar.</a:t>
          </a:r>
        </a:p>
        <a:p>
          <a:pPr algn="ctr"/>
          <a:endParaRPr lang="en-US" sz="1400" dirty="0"/>
        </a:p>
      </dgm:t>
    </dgm:pt>
    <dgm:pt modelId="{EB71BFE6-1666-486F-B879-28C9BF3C4B2D}" type="parTrans" cxnId="{C00B67AB-1039-484D-AA38-A741703B45DC}">
      <dgm:prSet/>
      <dgm:spPr/>
      <dgm:t>
        <a:bodyPr/>
        <a:lstStyle/>
        <a:p>
          <a:endParaRPr lang="en-US"/>
        </a:p>
      </dgm:t>
    </dgm:pt>
    <dgm:pt modelId="{ED855597-B87F-4359-8192-44BB9B8FBEEB}" type="sibTrans" cxnId="{C00B67AB-1039-484D-AA38-A741703B45DC}">
      <dgm:prSet/>
      <dgm:spPr/>
      <dgm:t>
        <a:bodyPr/>
        <a:lstStyle/>
        <a:p>
          <a:endParaRPr lang="en-US"/>
        </a:p>
      </dgm:t>
    </dgm:pt>
    <dgm:pt modelId="{B86D21C7-CA4F-4744-B919-19270837A161}">
      <dgm:prSet custT="1"/>
      <dgm:spPr/>
      <dgm:t>
        <a:bodyPr/>
        <a:lstStyle/>
        <a:p>
          <a:pPr algn="ctr">
            <a:defRPr b="1"/>
          </a:pPr>
          <a:r>
            <a:rPr lang="en-CA" sz="1400" b="0" dirty="0">
              <a:latin typeface="Abadi" panose="020B0604020104020204" pitchFamily="34" charset="0"/>
            </a:rPr>
            <a:t>Go to class.</a:t>
          </a:r>
        </a:p>
        <a:p>
          <a:pPr algn="ctr">
            <a:defRPr b="1"/>
          </a:pPr>
          <a:endParaRPr lang="en-CA" sz="1400" b="1" dirty="0">
            <a:latin typeface="Abadi" panose="020B0604020104020204" pitchFamily="34" charset="0"/>
          </a:endParaRPr>
        </a:p>
        <a:p>
          <a:pPr algn="ctr">
            <a:defRPr b="1"/>
          </a:pPr>
          <a:r>
            <a:rPr lang="en-CA" sz="1400" b="1" dirty="0">
              <a:latin typeface="Abadi" panose="020B0604020104020204" pitchFamily="34" charset="0"/>
            </a:rPr>
            <a:t>You can skip seminars and big labs and lectures and no one will notice!</a:t>
          </a:r>
        </a:p>
        <a:p>
          <a:pPr algn="ctr">
            <a:defRPr b="1"/>
          </a:pPr>
          <a:r>
            <a:rPr lang="en-CA" sz="1400" b="1" dirty="0">
              <a:latin typeface="Abadi" panose="020B0604020104020204" pitchFamily="34" charset="0"/>
            </a:rPr>
            <a:t> </a:t>
          </a:r>
        </a:p>
        <a:p>
          <a:pPr algn="ctr">
            <a:defRPr b="1"/>
          </a:pPr>
          <a:r>
            <a:rPr lang="en-CA" sz="1400" b="0" dirty="0">
              <a:latin typeface="Abadi" panose="020B0604020104020204" pitchFamily="34" charset="0"/>
            </a:rPr>
            <a:t>Yikes!</a:t>
          </a:r>
          <a:endParaRPr lang="en-US" sz="1400" b="0" dirty="0">
            <a:latin typeface="Abadi" panose="020B0604020104020204" pitchFamily="34" charset="0"/>
          </a:endParaRPr>
        </a:p>
      </dgm:t>
    </dgm:pt>
    <dgm:pt modelId="{AB97FD63-DBFF-412A-88DB-38A468F454B2}" type="parTrans" cxnId="{840C347A-8105-4FB6-80E3-4EB643AF330A}">
      <dgm:prSet/>
      <dgm:spPr/>
      <dgm:t>
        <a:bodyPr/>
        <a:lstStyle/>
        <a:p>
          <a:endParaRPr lang="en-US"/>
        </a:p>
      </dgm:t>
    </dgm:pt>
    <dgm:pt modelId="{24DD198F-8ABA-4328-8318-5B10BD02C960}" type="sibTrans" cxnId="{840C347A-8105-4FB6-80E3-4EB643AF330A}">
      <dgm:prSet/>
      <dgm:spPr/>
      <dgm:t>
        <a:bodyPr/>
        <a:lstStyle/>
        <a:p>
          <a:endParaRPr lang="en-US"/>
        </a:p>
      </dgm:t>
    </dgm:pt>
    <dgm:pt modelId="{E810BA41-184E-4DB1-A2D6-B058138F1295}">
      <dgm:prSet/>
      <dgm:spPr/>
      <dgm:t>
        <a:bodyPr/>
        <a:lstStyle/>
        <a:p>
          <a:pPr>
            <a:defRPr b="1"/>
          </a:pPr>
          <a:endParaRPr lang="en-US" dirty="0"/>
        </a:p>
      </dgm:t>
    </dgm:pt>
    <dgm:pt modelId="{12A4BA29-FEE2-458B-A82B-748EE5C2EDFE}" type="sibTrans" cxnId="{9AC9B8E7-416B-4ECB-A7A2-0108345A304A}">
      <dgm:prSet/>
      <dgm:spPr/>
      <dgm:t>
        <a:bodyPr/>
        <a:lstStyle/>
        <a:p>
          <a:endParaRPr lang="en-US"/>
        </a:p>
      </dgm:t>
    </dgm:pt>
    <dgm:pt modelId="{F5BCD6A3-F34A-46CC-BB30-68C1A6C34CB6}" type="parTrans" cxnId="{9AC9B8E7-416B-4ECB-A7A2-0108345A304A}">
      <dgm:prSet/>
      <dgm:spPr/>
      <dgm:t>
        <a:bodyPr/>
        <a:lstStyle/>
        <a:p>
          <a:endParaRPr lang="en-US"/>
        </a:p>
      </dgm:t>
    </dgm:pt>
    <dgm:pt modelId="{04566EB6-D273-4823-98D5-2F75F39A515D}" type="pres">
      <dgm:prSet presAssocID="{96DBDE11-58BE-4ACF-B096-D83E63F8576F}" presName="root" presStyleCnt="0">
        <dgm:presLayoutVars>
          <dgm:dir/>
          <dgm:resizeHandles val="exact"/>
        </dgm:presLayoutVars>
      </dgm:prSet>
      <dgm:spPr/>
    </dgm:pt>
    <dgm:pt modelId="{9A7E82FB-9C71-438E-9775-9E79EFEBB428}" type="pres">
      <dgm:prSet presAssocID="{D5796FE3-51B2-45C8-9A20-423499D45DC7}" presName="compNode" presStyleCnt="0"/>
      <dgm:spPr/>
    </dgm:pt>
    <dgm:pt modelId="{04B1D50E-9879-4657-B1F7-69A9CDA835FD}" type="pres">
      <dgm:prSet presAssocID="{D5796FE3-51B2-45C8-9A20-423499D45DC7}" presName="iconRect" presStyleLbl="node1" presStyleIdx="0" presStyleCnt="5" custLinFactNeighborX="88590" custLinFactNeighborY="-58100"/>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oldier"/>
        </a:ext>
      </dgm:extLst>
    </dgm:pt>
    <dgm:pt modelId="{CACAA7FD-8101-49FC-B0F8-2986F243FA4F}" type="pres">
      <dgm:prSet presAssocID="{D5796FE3-51B2-45C8-9A20-423499D45DC7}" presName="iconSpace" presStyleCnt="0"/>
      <dgm:spPr/>
    </dgm:pt>
    <dgm:pt modelId="{AA9BF004-05E3-4578-B4DE-90A028A59B87}" type="pres">
      <dgm:prSet presAssocID="{D5796FE3-51B2-45C8-9A20-423499D45DC7}" presName="parTx" presStyleLbl="revTx" presStyleIdx="0" presStyleCnt="10">
        <dgm:presLayoutVars>
          <dgm:chMax val="0"/>
          <dgm:chPref val="0"/>
        </dgm:presLayoutVars>
      </dgm:prSet>
      <dgm:spPr/>
    </dgm:pt>
    <dgm:pt modelId="{4D403FD1-09BF-47DF-A147-AA833713B523}" type="pres">
      <dgm:prSet presAssocID="{D5796FE3-51B2-45C8-9A20-423499D45DC7}" presName="txSpace" presStyleCnt="0"/>
      <dgm:spPr/>
    </dgm:pt>
    <dgm:pt modelId="{BF393EFF-8902-45DF-A330-225CA4B58D98}" type="pres">
      <dgm:prSet presAssocID="{D5796FE3-51B2-45C8-9A20-423499D45DC7}" presName="desTx" presStyleLbl="revTx" presStyleIdx="1" presStyleCnt="10" custScaleY="177577" custLinFactY="-129848" custLinFactNeighborX="-591" custLinFactNeighborY="-200000">
        <dgm:presLayoutVars/>
      </dgm:prSet>
      <dgm:spPr/>
    </dgm:pt>
    <dgm:pt modelId="{BDFD6D5F-E553-42A6-BD0E-BCD1CA494B34}" type="pres">
      <dgm:prSet presAssocID="{66F4D9E2-A4AF-49AB-8797-0A2ABB5C87F5}" presName="sibTrans" presStyleCnt="0"/>
      <dgm:spPr/>
    </dgm:pt>
    <dgm:pt modelId="{1CE8EFA7-C0FA-4E6A-9E86-1C97E60E417B}" type="pres">
      <dgm:prSet presAssocID="{E810BA41-184E-4DB1-A2D6-B058138F1295}" presName="compNode" presStyleCnt="0"/>
      <dgm:spPr/>
    </dgm:pt>
    <dgm:pt modelId="{AAF9F38E-34DA-41A3-A805-19DCA6D3CA0A}" type="pres">
      <dgm:prSet presAssocID="{E810BA41-184E-4DB1-A2D6-B058138F1295}" presName="iconRect" presStyleLbl="node1" presStyleIdx="1" presStyleCnt="5" custLinFactNeighborX="82502" custLinFactNeighborY="-7928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B8050283-4F88-491A-ABAD-E70A1F8104ED}" type="pres">
      <dgm:prSet presAssocID="{E810BA41-184E-4DB1-A2D6-B058138F1295}" presName="iconSpace" presStyleCnt="0"/>
      <dgm:spPr/>
    </dgm:pt>
    <dgm:pt modelId="{717D8F05-7FD6-4132-80C8-BF438911997C}" type="pres">
      <dgm:prSet presAssocID="{E810BA41-184E-4DB1-A2D6-B058138F1295}" presName="parTx" presStyleLbl="revTx" presStyleIdx="2" presStyleCnt="10">
        <dgm:presLayoutVars>
          <dgm:chMax val="0"/>
          <dgm:chPref val="0"/>
        </dgm:presLayoutVars>
      </dgm:prSet>
      <dgm:spPr/>
    </dgm:pt>
    <dgm:pt modelId="{42D4E281-778E-4AAF-B78C-91F791E4CF51}" type="pres">
      <dgm:prSet presAssocID="{E810BA41-184E-4DB1-A2D6-B058138F1295}" presName="txSpace" presStyleCnt="0"/>
      <dgm:spPr/>
    </dgm:pt>
    <dgm:pt modelId="{71771069-EFD6-41A1-BF14-EA14A22543B5}" type="pres">
      <dgm:prSet presAssocID="{E810BA41-184E-4DB1-A2D6-B058138F1295}" presName="desTx" presStyleLbl="revTx" presStyleIdx="3" presStyleCnt="10" custScaleY="118795" custLinFactY="-174303" custLinFactNeighborX="1250" custLinFactNeighborY="-200000">
        <dgm:presLayoutVars/>
      </dgm:prSet>
      <dgm:spPr/>
    </dgm:pt>
    <dgm:pt modelId="{ECFE98E0-CE2A-44ED-B006-466429A71BC0}" type="pres">
      <dgm:prSet presAssocID="{12A4BA29-FEE2-458B-A82B-748EE5C2EDFE}" presName="sibTrans" presStyleCnt="0"/>
      <dgm:spPr/>
    </dgm:pt>
    <dgm:pt modelId="{9DD67EF8-2D3F-4EC3-A299-4ADF28CBCEBE}" type="pres">
      <dgm:prSet presAssocID="{15148534-3F47-4E2E-97B7-2D2F0761D629}" presName="compNode" presStyleCnt="0"/>
      <dgm:spPr/>
    </dgm:pt>
    <dgm:pt modelId="{F92DB61C-BB62-422D-A6A7-2E0B1906011A}" type="pres">
      <dgm:prSet presAssocID="{15148534-3F47-4E2E-97B7-2D2F0761D629}" presName="iconRect" presStyleLbl="node1" presStyleIdx="2" presStyleCnt="5" custLinFactNeighborX="78259" custLinFactNeighborY="-6931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pwatch"/>
        </a:ext>
      </dgm:extLst>
    </dgm:pt>
    <dgm:pt modelId="{571248AB-D9C2-49CB-908C-CDD2ABE5EA12}" type="pres">
      <dgm:prSet presAssocID="{15148534-3F47-4E2E-97B7-2D2F0761D629}" presName="iconSpace" presStyleCnt="0"/>
      <dgm:spPr/>
    </dgm:pt>
    <dgm:pt modelId="{37F73C04-B9B5-40D5-89D8-9C51E1ABED84}" type="pres">
      <dgm:prSet presAssocID="{15148534-3F47-4E2E-97B7-2D2F0761D629}" presName="parTx" presStyleLbl="revTx" presStyleIdx="4" presStyleCnt="10">
        <dgm:presLayoutVars>
          <dgm:chMax val="0"/>
          <dgm:chPref val="0"/>
        </dgm:presLayoutVars>
      </dgm:prSet>
      <dgm:spPr/>
    </dgm:pt>
    <dgm:pt modelId="{C041ABEE-8AFC-44EF-B1D5-C746C114B4AE}" type="pres">
      <dgm:prSet presAssocID="{15148534-3F47-4E2E-97B7-2D2F0761D629}" presName="txSpace" presStyleCnt="0"/>
      <dgm:spPr/>
    </dgm:pt>
    <dgm:pt modelId="{BA24C6A3-E0AF-426B-B9DF-255957C6AE60}" type="pres">
      <dgm:prSet presAssocID="{15148534-3F47-4E2E-97B7-2D2F0761D629}" presName="desTx" presStyleLbl="revTx" presStyleIdx="5" presStyleCnt="10" custScaleY="160983" custLinFactY="-141438" custLinFactNeighborX="3030" custLinFactNeighborY="-200000">
        <dgm:presLayoutVars/>
      </dgm:prSet>
      <dgm:spPr/>
    </dgm:pt>
    <dgm:pt modelId="{12718252-4918-46CF-81D4-DBD2129C5D6F}" type="pres">
      <dgm:prSet presAssocID="{8D088A53-D484-4F36-A6EF-57D56DE9DEC4}" presName="sibTrans" presStyleCnt="0"/>
      <dgm:spPr/>
    </dgm:pt>
    <dgm:pt modelId="{D717CB50-1895-4186-98C5-EAF24A8DD43E}" type="pres">
      <dgm:prSet presAssocID="{D478AC97-AC71-43A6-B599-E1D030AFDF3B}" presName="compNode" presStyleCnt="0"/>
      <dgm:spPr/>
    </dgm:pt>
    <dgm:pt modelId="{CF9B0594-087A-41DB-A201-9755D696F782}" type="pres">
      <dgm:prSet presAssocID="{D478AC97-AC71-43A6-B599-E1D030AFDF3B}" presName="iconRect" presStyleLbl="node1" presStyleIdx="3" presStyleCnt="5" custLinFactNeighborX="79156" custLinFactNeighborY="-67759"/>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CCD7CE97-8C42-45ED-8A30-039A6C6BB7EC}" type="pres">
      <dgm:prSet presAssocID="{D478AC97-AC71-43A6-B599-E1D030AFDF3B}" presName="iconSpace" presStyleCnt="0"/>
      <dgm:spPr/>
    </dgm:pt>
    <dgm:pt modelId="{E4175222-4481-4B5C-9C67-4669B93C839D}" type="pres">
      <dgm:prSet presAssocID="{D478AC97-AC71-43A6-B599-E1D030AFDF3B}" presName="parTx" presStyleLbl="revTx" presStyleIdx="6" presStyleCnt="10">
        <dgm:presLayoutVars>
          <dgm:chMax val="0"/>
          <dgm:chPref val="0"/>
        </dgm:presLayoutVars>
      </dgm:prSet>
      <dgm:spPr/>
    </dgm:pt>
    <dgm:pt modelId="{7C56CEEF-6AA0-43C4-B4C8-BEC6FC3CBB3F}" type="pres">
      <dgm:prSet presAssocID="{D478AC97-AC71-43A6-B599-E1D030AFDF3B}" presName="txSpace" presStyleCnt="0"/>
      <dgm:spPr/>
    </dgm:pt>
    <dgm:pt modelId="{43E9CC6E-8894-47E3-9E55-A707A3936D33}" type="pres">
      <dgm:prSet presAssocID="{D478AC97-AC71-43A6-B599-E1D030AFDF3B}" presName="desTx" presStyleLbl="revTx" presStyleIdx="7" presStyleCnt="10" custScaleY="181422" custLinFactY="-141571" custLinFactNeighborX="-874" custLinFactNeighborY="-200000">
        <dgm:presLayoutVars/>
      </dgm:prSet>
      <dgm:spPr/>
    </dgm:pt>
    <dgm:pt modelId="{F2A9F37C-3380-459F-B824-CF50DF81F107}" type="pres">
      <dgm:prSet presAssocID="{FEC320E1-D7D7-4205-962D-E261B9685630}" presName="sibTrans" presStyleCnt="0"/>
      <dgm:spPr/>
    </dgm:pt>
    <dgm:pt modelId="{40E070C7-2A96-478F-8887-81067B19664F}" type="pres">
      <dgm:prSet presAssocID="{B86D21C7-CA4F-4744-B919-19270837A161}" presName="compNode" presStyleCnt="0"/>
      <dgm:spPr/>
    </dgm:pt>
    <dgm:pt modelId="{CEDE80D2-1F18-4348-ADD3-F5BF8D26596A}" type="pres">
      <dgm:prSet presAssocID="{B86D21C7-CA4F-4744-B919-19270837A161}" presName="iconRect" presStyleLbl="node1" presStyleIdx="4" presStyleCnt="5" custLinFactNeighborX="92747" custLinFactNeighborY="-8554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ooks"/>
        </a:ext>
      </dgm:extLst>
    </dgm:pt>
    <dgm:pt modelId="{09AB95A0-648F-4E0B-93B9-87B42A8987A6}" type="pres">
      <dgm:prSet presAssocID="{B86D21C7-CA4F-4744-B919-19270837A161}" presName="iconSpace" presStyleCnt="0"/>
      <dgm:spPr/>
    </dgm:pt>
    <dgm:pt modelId="{DAB8D0FE-C87A-430F-A99E-8F8EE031BCFA}" type="pres">
      <dgm:prSet presAssocID="{B86D21C7-CA4F-4744-B919-19270837A161}" presName="parTx" presStyleLbl="revTx" presStyleIdx="8" presStyleCnt="10" custScaleY="139066" custLinFactNeighborX="428" custLinFactNeighborY="3381">
        <dgm:presLayoutVars>
          <dgm:chMax val="0"/>
          <dgm:chPref val="0"/>
        </dgm:presLayoutVars>
      </dgm:prSet>
      <dgm:spPr/>
    </dgm:pt>
    <dgm:pt modelId="{CFC06533-A906-41EE-83D3-14F84D7325EB}" type="pres">
      <dgm:prSet presAssocID="{B86D21C7-CA4F-4744-B919-19270837A161}" presName="txSpace" presStyleCnt="0"/>
      <dgm:spPr/>
    </dgm:pt>
    <dgm:pt modelId="{ECE324EA-9B2D-4D65-8257-29EE336F6632}" type="pres">
      <dgm:prSet presAssocID="{B86D21C7-CA4F-4744-B919-19270837A161}" presName="desTx" presStyleLbl="revTx" presStyleIdx="9" presStyleCnt="10">
        <dgm:presLayoutVars/>
      </dgm:prSet>
      <dgm:spPr/>
    </dgm:pt>
  </dgm:ptLst>
  <dgm:cxnLst>
    <dgm:cxn modelId="{B2757B25-E527-435B-B43B-D555814C7234}" type="presOf" srcId="{15148534-3F47-4E2E-97B7-2D2F0761D629}" destId="{37F73C04-B9B5-40D5-89D8-9C51E1ABED84}" srcOrd="0" destOrd="0" presId="urn:microsoft.com/office/officeart/2018/2/layout/IconLabelDescriptionList"/>
    <dgm:cxn modelId="{BAF4F22B-B3F8-46D0-884C-D349EACA6387}" srcId="{D5796FE3-51B2-45C8-9A20-423499D45DC7}" destId="{50F21964-EF9A-472E-A8D5-3B27D71CC4CB}" srcOrd="0" destOrd="0" parTransId="{A6399415-E435-471F-888D-68B435B1B9E3}" sibTransId="{D831676B-9DF4-45E2-96C4-6F6500D1B1CF}"/>
    <dgm:cxn modelId="{2655432F-CAA0-455C-B767-34A6ED6C7EBB}" srcId="{96DBDE11-58BE-4ACF-B096-D83E63F8576F}" destId="{15148534-3F47-4E2E-97B7-2D2F0761D629}" srcOrd="2" destOrd="0" parTransId="{BD1E4C40-95B4-476E-9714-17CE6540136C}" sibTransId="{8D088A53-D484-4F36-A6EF-57D56DE9DEC4}"/>
    <dgm:cxn modelId="{F1B28060-42F4-44F1-BA37-C6CDB144C8B3}" srcId="{96DBDE11-58BE-4ACF-B096-D83E63F8576F}" destId="{D478AC97-AC71-43A6-B599-E1D030AFDF3B}" srcOrd="3" destOrd="0" parTransId="{7810897C-AEF8-46C8-88A1-FBED791F88EC}" sibTransId="{FEC320E1-D7D7-4205-962D-E261B9685630}"/>
    <dgm:cxn modelId="{8F40C666-F551-41FD-B829-F2755FA0C2CD}" type="presOf" srcId="{B86D21C7-CA4F-4744-B919-19270837A161}" destId="{DAB8D0FE-C87A-430F-A99E-8F8EE031BCFA}" srcOrd="0" destOrd="0" presId="urn:microsoft.com/office/officeart/2018/2/layout/IconLabelDescriptionList"/>
    <dgm:cxn modelId="{19E34547-5F8D-4A81-A88E-E7FC275F3711}" srcId="{96DBDE11-58BE-4ACF-B096-D83E63F8576F}" destId="{D5796FE3-51B2-45C8-9A20-423499D45DC7}" srcOrd="0" destOrd="0" parTransId="{B000BB8B-422F-45F4-8994-20CF877A93F0}" sibTransId="{66F4D9E2-A4AF-49AB-8797-0A2ABB5C87F5}"/>
    <dgm:cxn modelId="{9A616052-77A6-4B64-A52B-6B07C3EE5968}" type="presOf" srcId="{34B7AFBB-4DDE-488B-A4BA-3D445E021A89}" destId="{43E9CC6E-8894-47E3-9E55-A707A3936D33}" srcOrd="0" destOrd="0" presId="urn:microsoft.com/office/officeart/2018/2/layout/IconLabelDescriptionList"/>
    <dgm:cxn modelId="{BBAFF277-40CB-46B9-80A6-6BDC5D498160}" srcId="{E810BA41-184E-4DB1-A2D6-B058138F1295}" destId="{9E78E157-D912-4CE5-81D5-B007D6D4E1E0}" srcOrd="0" destOrd="0" parTransId="{30817C8C-DAF1-4832-BD27-64ED0E801BF6}" sibTransId="{8F8A9677-0911-454A-B268-8C0C7F19B21C}"/>
    <dgm:cxn modelId="{840C347A-8105-4FB6-80E3-4EB643AF330A}" srcId="{96DBDE11-58BE-4ACF-B096-D83E63F8576F}" destId="{B86D21C7-CA4F-4744-B919-19270837A161}" srcOrd="4" destOrd="0" parTransId="{AB97FD63-DBFF-412A-88DB-38A468F454B2}" sibTransId="{24DD198F-8ABA-4328-8318-5B10BD02C960}"/>
    <dgm:cxn modelId="{96D4B889-881A-410D-ADC0-C5B4B134C6BE}" type="presOf" srcId="{50F21964-EF9A-472E-A8D5-3B27D71CC4CB}" destId="{BF393EFF-8902-45DF-A330-225CA4B58D98}" srcOrd="0" destOrd="0" presId="urn:microsoft.com/office/officeart/2018/2/layout/IconLabelDescriptionList"/>
    <dgm:cxn modelId="{91E7128F-EB10-4D0E-8DA1-399F349C5473}" type="presOf" srcId="{E810BA41-184E-4DB1-A2D6-B058138F1295}" destId="{717D8F05-7FD6-4132-80C8-BF438911997C}" srcOrd="0" destOrd="0" presId="urn:microsoft.com/office/officeart/2018/2/layout/IconLabelDescriptionList"/>
    <dgm:cxn modelId="{951730A7-2EC4-401A-8F8D-214A53548E4A}" type="presOf" srcId="{96DBDE11-58BE-4ACF-B096-D83E63F8576F}" destId="{04566EB6-D273-4823-98D5-2F75F39A515D}" srcOrd="0" destOrd="0" presId="urn:microsoft.com/office/officeart/2018/2/layout/IconLabelDescriptionList"/>
    <dgm:cxn modelId="{C00B67AB-1039-484D-AA38-A741703B45DC}" srcId="{D478AC97-AC71-43A6-B599-E1D030AFDF3B}" destId="{34B7AFBB-4DDE-488B-A4BA-3D445E021A89}" srcOrd="0" destOrd="0" parTransId="{EB71BFE6-1666-486F-B879-28C9BF3C4B2D}" sibTransId="{ED855597-B87F-4359-8192-44BB9B8FBEEB}"/>
    <dgm:cxn modelId="{16ED99C2-ABFC-4C6C-8F07-15F0FDF77032}" type="presOf" srcId="{D478AC97-AC71-43A6-B599-E1D030AFDF3B}" destId="{E4175222-4481-4B5C-9C67-4669B93C839D}" srcOrd="0" destOrd="0" presId="urn:microsoft.com/office/officeart/2018/2/layout/IconLabelDescriptionList"/>
    <dgm:cxn modelId="{FC47FAC7-34AF-486A-BEE3-0C187536ED9A}" type="presOf" srcId="{D5796FE3-51B2-45C8-9A20-423499D45DC7}" destId="{AA9BF004-05E3-4578-B4DE-90A028A59B87}" srcOrd="0" destOrd="0" presId="urn:microsoft.com/office/officeart/2018/2/layout/IconLabelDescriptionList"/>
    <dgm:cxn modelId="{5CD613CC-CA98-4BF9-B005-1D26C2B405DB}" type="presOf" srcId="{9E78E157-D912-4CE5-81D5-B007D6D4E1E0}" destId="{71771069-EFD6-41A1-BF14-EA14A22543B5}" srcOrd="0" destOrd="0" presId="urn:microsoft.com/office/officeart/2018/2/layout/IconLabelDescriptionList"/>
    <dgm:cxn modelId="{F4F076D0-1A09-4971-880F-B7F9A8B3FFF6}" srcId="{15148534-3F47-4E2E-97B7-2D2F0761D629}" destId="{061F2340-4950-4135-B852-4C7B6E0956CB}" srcOrd="0" destOrd="0" parTransId="{3DF45E1F-C9EF-41CA-9FB6-21585E77444D}" sibTransId="{E7BE915A-29C5-41DF-B3D9-A9CAB30C4261}"/>
    <dgm:cxn modelId="{9AC9B8E7-416B-4ECB-A7A2-0108345A304A}" srcId="{96DBDE11-58BE-4ACF-B096-D83E63F8576F}" destId="{E810BA41-184E-4DB1-A2D6-B058138F1295}" srcOrd="1" destOrd="0" parTransId="{F5BCD6A3-F34A-46CC-BB30-68C1A6C34CB6}" sibTransId="{12A4BA29-FEE2-458B-A82B-748EE5C2EDFE}"/>
    <dgm:cxn modelId="{E15DB2E8-75B1-43A2-8711-B2FDE4316366}" type="presOf" srcId="{061F2340-4950-4135-B852-4C7B6E0956CB}" destId="{BA24C6A3-E0AF-426B-B9DF-255957C6AE60}" srcOrd="0" destOrd="0" presId="urn:microsoft.com/office/officeart/2018/2/layout/IconLabelDescriptionList"/>
    <dgm:cxn modelId="{125E2508-30C5-4C9F-A264-FA76A4BC8C73}" type="presParOf" srcId="{04566EB6-D273-4823-98D5-2F75F39A515D}" destId="{9A7E82FB-9C71-438E-9775-9E79EFEBB428}" srcOrd="0" destOrd="0" presId="urn:microsoft.com/office/officeart/2018/2/layout/IconLabelDescriptionList"/>
    <dgm:cxn modelId="{B687BE88-D553-4AB0-BA65-D437A3CA71B7}" type="presParOf" srcId="{9A7E82FB-9C71-438E-9775-9E79EFEBB428}" destId="{04B1D50E-9879-4657-B1F7-69A9CDA835FD}" srcOrd="0" destOrd="0" presId="urn:microsoft.com/office/officeart/2018/2/layout/IconLabelDescriptionList"/>
    <dgm:cxn modelId="{A76E0D55-5BC4-4D62-9C55-CC6318239D2E}" type="presParOf" srcId="{9A7E82FB-9C71-438E-9775-9E79EFEBB428}" destId="{CACAA7FD-8101-49FC-B0F8-2986F243FA4F}" srcOrd="1" destOrd="0" presId="urn:microsoft.com/office/officeart/2018/2/layout/IconLabelDescriptionList"/>
    <dgm:cxn modelId="{5D0C6B8F-AB84-4858-8A84-6A93C4787B1A}" type="presParOf" srcId="{9A7E82FB-9C71-438E-9775-9E79EFEBB428}" destId="{AA9BF004-05E3-4578-B4DE-90A028A59B87}" srcOrd="2" destOrd="0" presId="urn:microsoft.com/office/officeart/2018/2/layout/IconLabelDescriptionList"/>
    <dgm:cxn modelId="{84BCB399-E6FF-446D-9ACC-67B71F8C8978}" type="presParOf" srcId="{9A7E82FB-9C71-438E-9775-9E79EFEBB428}" destId="{4D403FD1-09BF-47DF-A147-AA833713B523}" srcOrd="3" destOrd="0" presId="urn:microsoft.com/office/officeart/2018/2/layout/IconLabelDescriptionList"/>
    <dgm:cxn modelId="{8F2B38CA-769F-4118-8D21-4A9A4067A1FC}" type="presParOf" srcId="{9A7E82FB-9C71-438E-9775-9E79EFEBB428}" destId="{BF393EFF-8902-45DF-A330-225CA4B58D98}" srcOrd="4" destOrd="0" presId="urn:microsoft.com/office/officeart/2018/2/layout/IconLabelDescriptionList"/>
    <dgm:cxn modelId="{96503911-9A27-4E4D-BB62-63EF39FB16A7}" type="presParOf" srcId="{04566EB6-D273-4823-98D5-2F75F39A515D}" destId="{BDFD6D5F-E553-42A6-BD0E-BCD1CA494B34}" srcOrd="1" destOrd="0" presId="urn:microsoft.com/office/officeart/2018/2/layout/IconLabelDescriptionList"/>
    <dgm:cxn modelId="{54DA6DA2-1C10-43E3-A677-D9DA54E83524}" type="presParOf" srcId="{04566EB6-D273-4823-98D5-2F75F39A515D}" destId="{1CE8EFA7-C0FA-4E6A-9E86-1C97E60E417B}" srcOrd="2" destOrd="0" presId="urn:microsoft.com/office/officeart/2018/2/layout/IconLabelDescriptionList"/>
    <dgm:cxn modelId="{A85B20F9-DAB5-4429-8EFF-A855CA197800}" type="presParOf" srcId="{1CE8EFA7-C0FA-4E6A-9E86-1C97E60E417B}" destId="{AAF9F38E-34DA-41A3-A805-19DCA6D3CA0A}" srcOrd="0" destOrd="0" presId="urn:microsoft.com/office/officeart/2018/2/layout/IconLabelDescriptionList"/>
    <dgm:cxn modelId="{7AE78B30-FFC7-41F6-AB7B-13812E0BBA51}" type="presParOf" srcId="{1CE8EFA7-C0FA-4E6A-9E86-1C97E60E417B}" destId="{B8050283-4F88-491A-ABAD-E70A1F8104ED}" srcOrd="1" destOrd="0" presId="urn:microsoft.com/office/officeart/2018/2/layout/IconLabelDescriptionList"/>
    <dgm:cxn modelId="{62DB65A3-321E-441E-AE1F-B6FB1EF91871}" type="presParOf" srcId="{1CE8EFA7-C0FA-4E6A-9E86-1C97E60E417B}" destId="{717D8F05-7FD6-4132-80C8-BF438911997C}" srcOrd="2" destOrd="0" presId="urn:microsoft.com/office/officeart/2018/2/layout/IconLabelDescriptionList"/>
    <dgm:cxn modelId="{CDB7222B-A04D-4FAF-8F69-ECCFC249DC5B}" type="presParOf" srcId="{1CE8EFA7-C0FA-4E6A-9E86-1C97E60E417B}" destId="{42D4E281-778E-4AAF-B78C-91F791E4CF51}" srcOrd="3" destOrd="0" presId="urn:microsoft.com/office/officeart/2018/2/layout/IconLabelDescriptionList"/>
    <dgm:cxn modelId="{34674E99-5E79-445C-BAEB-362A3E5367BD}" type="presParOf" srcId="{1CE8EFA7-C0FA-4E6A-9E86-1C97E60E417B}" destId="{71771069-EFD6-41A1-BF14-EA14A22543B5}" srcOrd="4" destOrd="0" presId="urn:microsoft.com/office/officeart/2018/2/layout/IconLabelDescriptionList"/>
    <dgm:cxn modelId="{64464C8E-6E22-40FB-BB77-5817EC3F08E1}" type="presParOf" srcId="{04566EB6-D273-4823-98D5-2F75F39A515D}" destId="{ECFE98E0-CE2A-44ED-B006-466429A71BC0}" srcOrd="3" destOrd="0" presId="urn:microsoft.com/office/officeart/2018/2/layout/IconLabelDescriptionList"/>
    <dgm:cxn modelId="{942AB2FC-C964-4ED6-98B3-D8645142D1D9}" type="presParOf" srcId="{04566EB6-D273-4823-98D5-2F75F39A515D}" destId="{9DD67EF8-2D3F-4EC3-A299-4ADF28CBCEBE}" srcOrd="4" destOrd="0" presId="urn:microsoft.com/office/officeart/2018/2/layout/IconLabelDescriptionList"/>
    <dgm:cxn modelId="{82483DE2-FD2D-4CF5-A42B-D253BDF8973F}" type="presParOf" srcId="{9DD67EF8-2D3F-4EC3-A299-4ADF28CBCEBE}" destId="{F92DB61C-BB62-422D-A6A7-2E0B1906011A}" srcOrd="0" destOrd="0" presId="urn:microsoft.com/office/officeart/2018/2/layout/IconLabelDescriptionList"/>
    <dgm:cxn modelId="{B415EEBF-9066-4446-99D9-AE029584A67A}" type="presParOf" srcId="{9DD67EF8-2D3F-4EC3-A299-4ADF28CBCEBE}" destId="{571248AB-D9C2-49CB-908C-CDD2ABE5EA12}" srcOrd="1" destOrd="0" presId="urn:microsoft.com/office/officeart/2018/2/layout/IconLabelDescriptionList"/>
    <dgm:cxn modelId="{229470B8-5677-4031-A3AE-F8C5DCB879C7}" type="presParOf" srcId="{9DD67EF8-2D3F-4EC3-A299-4ADF28CBCEBE}" destId="{37F73C04-B9B5-40D5-89D8-9C51E1ABED84}" srcOrd="2" destOrd="0" presId="urn:microsoft.com/office/officeart/2018/2/layout/IconLabelDescriptionList"/>
    <dgm:cxn modelId="{0FE71142-AB9E-467B-A5D9-033EB599C88E}" type="presParOf" srcId="{9DD67EF8-2D3F-4EC3-A299-4ADF28CBCEBE}" destId="{C041ABEE-8AFC-44EF-B1D5-C746C114B4AE}" srcOrd="3" destOrd="0" presId="urn:microsoft.com/office/officeart/2018/2/layout/IconLabelDescriptionList"/>
    <dgm:cxn modelId="{A060FB29-871F-4EB2-BC0E-2DF61673FDA1}" type="presParOf" srcId="{9DD67EF8-2D3F-4EC3-A299-4ADF28CBCEBE}" destId="{BA24C6A3-E0AF-426B-B9DF-255957C6AE60}" srcOrd="4" destOrd="0" presId="urn:microsoft.com/office/officeart/2018/2/layout/IconLabelDescriptionList"/>
    <dgm:cxn modelId="{86817CF5-BF6C-4584-B30D-9D7FE7F60D70}" type="presParOf" srcId="{04566EB6-D273-4823-98D5-2F75F39A515D}" destId="{12718252-4918-46CF-81D4-DBD2129C5D6F}" srcOrd="5" destOrd="0" presId="urn:microsoft.com/office/officeart/2018/2/layout/IconLabelDescriptionList"/>
    <dgm:cxn modelId="{12B63882-50A8-4323-9EFA-14DF993F2221}" type="presParOf" srcId="{04566EB6-D273-4823-98D5-2F75F39A515D}" destId="{D717CB50-1895-4186-98C5-EAF24A8DD43E}" srcOrd="6" destOrd="0" presId="urn:microsoft.com/office/officeart/2018/2/layout/IconLabelDescriptionList"/>
    <dgm:cxn modelId="{4A01994B-E978-4767-86CD-4BFE12FB5E3E}" type="presParOf" srcId="{D717CB50-1895-4186-98C5-EAF24A8DD43E}" destId="{CF9B0594-087A-41DB-A201-9755D696F782}" srcOrd="0" destOrd="0" presId="urn:microsoft.com/office/officeart/2018/2/layout/IconLabelDescriptionList"/>
    <dgm:cxn modelId="{CE81560A-116B-4A63-AFB8-8866813DECA1}" type="presParOf" srcId="{D717CB50-1895-4186-98C5-EAF24A8DD43E}" destId="{CCD7CE97-8C42-45ED-8A30-039A6C6BB7EC}" srcOrd="1" destOrd="0" presId="urn:microsoft.com/office/officeart/2018/2/layout/IconLabelDescriptionList"/>
    <dgm:cxn modelId="{8BA646F8-3D0D-4124-B88C-B54C9EAAAA46}" type="presParOf" srcId="{D717CB50-1895-4186-98C5-EAF24A8DD43E}" destId="{E4175222-4481-4B5C-9C67-4669B93C839D}" srcOrd="2" destOrd="0" presId="urn:microsoft.com/office/officeart/2018/2/layout/IconLabelDescriptionList"/>
    <dgm:cxn modelId="{42375F17-6D63-40F3-A0E6-DF4CE271E707}" type="presParOf" srcId="{D717CB50-1895-4186-98C5-EAF24A8DD43E}" destId="{7C56CEEF-6AA0-43C4-B4C8-BEC6FC3CBB3F}" srcOrd="3" destOrd="0" presId="urn:microsoft.com/office/officeart/2018/2/layout/IconLabelDescriptionList"/>
    <dgm:cxn modelId="{8893FCFE-961D-4848-AF97-62FB10FA7D2A}" type="presParOf" srcId="{D717CB50-1895-4186-98C5-EAF24A8DD43E}" destId="{43E9CC6E-8894-47E3-9E55-A707A3936D33}" srcOrd="4" destOrd="0" presId="urn:microsoft.com/office/officeart/2018/2/layout/IconLabelDescriptionList"/>
    <dgm:cxn modelId="{D22F5F7E-ADE9-41C9-848D-B100E1DCADA1}" type="presParOf" srcId="{04566EB6-D273-4823-98D5-2F75F39A515D}" destId="{F2A9F37C-3380-459F-B824-CF50DF81F107}" srcOrd="7" destOrd="0" presId="urn:microsoft.com/office/officeart/2018/2/layout/IconLabelDescriptionList"/>
    <dgm:cxn modelId="{9A7C56A4-F979-44B9-B306-2653880CC3A3}" type="presParOf" srcId="{04566EB6-D273-4823-98D5-2F75F39A515D}" destId="{40E070C7-2A96-478F-8887-81067B19664F}" srcOrd="8" destOrd="0" presId="urn:microsoft.com/office/officeart/2018/2/layout/IconLabelDescriptionList"/>
    <dgm:cxn modelId="{283B7B26-8CF7-4E1C-9094-A91D76BB6D6D}" type="presParOf" srcId="{40E070C7-2A96-478F-8887-81067B19664F}" destId="{CEDE80D2-1F18-4348-ADD3-F5BF8D26596A}" srcOrd="0" destOrd="0" presId="urn:microsoft.com/office/officeart/2018/2/layout/IconLabelDescriptionList"/>
    <dgm:cxn modelId="{4C47F723-BE62-49F3-92F6-07B769E1CEA6}" type="presParOf" srcId="{40E070C7-2A96-478F-8887-81067B19664F}" destId="{09AB95A0-648F-4E0B-93B9-87B42A8987A6}" srcOrd="1" destOrd="0" presId="urn:microsoft.com/office/officeart/2018/2/layout/IconLabelDescriptionList"/>
    <dgm:cxn modelId="{E4D01D6F-F880-4CA5-B357-0D1C8DB7D69A}" type="presParOf" srcId="{40E070C7-2A96-478F-8887-81067B19664F}" destId="{DAB8D0FE-C87A-430F-A99E-8F8EE031BCFA}" srcOrd="2" destOrd="0" presId="urn:microsoft.com/office/officeart/2018/2/layout/IconLabelDescriptionList"/>
    <dgm:cxn modelId="{11244572-F2DD-4506-930A-CB37CA479DD1}" type="presParOf" srcId="{40E070C7-2A96-478F-8887-81067B19664F}" destId="{CFC06533-A906-41EE-83D3-14F84D7325EB}" srcOrd="3" destOrd="0" presId="urn:microsoft.com/office/officeart/2018/2/layout/IconLabelDescriptionList"/>
    <dgm:cxn modelId="{17A0D7D9-C5A8-4FCC-A7CD-A5B05E225133}" type="presParOf" srcId="{40E070C7-2A96-478F-8887-81067B19664F}" destId="{ECE324EA-9B2D-4D65-8257-29EE336F6632}" srcOrd="4" destOrd="0" presId="urn:microsoft.com/office/officeart/2018/2/layout/IconLabelDescription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3B84D9-DBC0-4C3D-B136-EFECDABABF38}" type="doc">
      <dgm:prSet loTypeId="urn:microsoft.com/office/officeart/2016/7/layout/RepeatingBendingProcessNew" loCatId="process" qsTypeId="urn:microsoft.com/office/officeart/2005/8/quickstyle/simple1#16" qsCatId="simple" csTypeId="urn:microsoft.com/office/officeart/2005/8/colors/colorful1#2" csCatId="colorful" phldr="1"/>
      <dgm:spPr/>
      <dgm:t>
        <a:bodyPr/>
        <a:lstStyle/>
        <a:p>
          <a:endParaRPr lang="en-US"/>
        </a:p>
      </dgm:t>
    </dgm:pt>
    <dgm:pt modelId="{CD22F7CB-6559-4AEE-B08B-9DAA84F2FB27}">
      <dgm:prSet/>
      <dgm:spPr/>
      <dgm:t>
        <a:bodyPr/>
        <a:lstStyle/>
        <a:p>
          <a:r>
            <a:rPr lang="en-CA" b="1" dirty="0">
              <a:latin typeface="Century Gothic" panose="020B0502020202020204" pitchFamily="34" charset="0"/>
            </a:rPr>
            <a:t>Ask for help</a:t>
          </a:r>
        </a:p>
        <a:p>
          <a:r>
            <a:rPr lang="en-CA" dirty="0">
              <a:latin typeface="Century Gothic" panose="020B0502020202020204" pitchFamily="34" charset="0"/>
            </a:rPr>
            <a:t>I can’t emphasize this enough.</a:t>
          </a:r>
          <a:endParaRPr lang="en-US" dirty="0">
            <a:latin typeface="Century Gothic" panose="020B0502020202020204" pitchFamily="34" charset="0"/>
          </a:endParaRPr>
        </a:p>
      </dgm:t>
    </dgm:pt>
    <dgm:pt modelId="{0B856A58-EEF6-4B2C-B1A8-6CF1D23114F1}" type="parTrans" cxnId="{11985E65-989D-4401-829D-745DAFDFAFA7}">
      <dgm:prSet/>
      <dgm:spPr/>
      <dgm:t>
        <a:bodyPr/>
        <a:lstStyle/>
        <a:p>
          <a:endParaRPr lang="en-US"/>
        </a:p>
      </dgm:t>
    </dgm:pt>
    <dgm:pt modelId="{2A12CCDF-C354-4DCC-B62E-57A06EEBB4EE}" type="sibTrans" cxnId="{11985E65-989D-4401-829D-745DAFDFAFA7}">
      <dgm:prSet/>
      <dgm:spPr/>
      <dgm:t>
        <a:bodyPr/>
        <a:lstStyle/>
        <a:p>
          <a:endParaRPr lang="en-US"/>
        </a:p>
      </dgm:t>
    </dgm:pt>
    <dgm:pt modelId="{5ACF29C6-C25B-44DB-8477-52DE29909540}">
      <dgm:prSet/>
      <dgm:spPr/>
      <dgm:t>
        <a:bodyPr/>
        <a:lstStyle/>
        <a:p>
          <a:r>
            <a:rPr lang="en-US" b="1" dirty="0">
              <a:latin typeface="Century Gothic" panose="020B0502020202020204" pitchFamily="34" charset="0"/>
            </a:rPr>
            <a:t>Download Outlook on your phone</a:t>
          </a:r>
          <a:endParaRPr lang="en-US" dirty="0">
            <a:latin typeface="Century Gothic" panose="020B0502020202020204" pitchFamily="34" charset="0"/>
          </a:endParaRPr>
        </a:p>
      </dgm:t>
    </dgm:pt>
    <dgm:pt modelId="{8BAC90F5-3CD7-430C-95C3-75FF7DA7720A}" type="parTrans" cxnId="{58BBB512-C35C-4F5D-9D32-8CBC33FB9CE0}">
      <dgm:prSet/>
      <dgm:spPr/>
      <dgm:t>
        <a:bodyPr/>
        <a:lstStyle/>
        <a:p>
          <a:endParaRPr lang="en-US"/>
        </a:p>
      </dgm:t>
    </dgm:pt>
    <dgm:pt modelId="{E92768E3-142F-4023-BC02-784E008A3045}" type="sibTrans" cxnId="{58BBB512-C35C-4F5D-9D32-8CBC33FB9CE0}">
      <dgm:prSet/>
      <dgm:spPr/>
      <dgm:t>
        <a:bodyPr/>
        <a:lstStyle/>
        <a:p>
          <a:endParaRPr lang="en-US"/>
        </a:p>
      </dgm:t>
    </dgm:pt>
    <dgm:pt modelId="{30A6757E-9BDF-41FB-9B83-5BCBC8BCF9CE}">
      <dgm:prSet custT="1"/>
      <dgm:spPr/>
      <dgm:t>
        <a:bodyPr/>
        <a:lstStyle/>
        <a:p>
          <a:r>
            <a:rPr lang="en-US" sz="1000" b="1" dirty="0" err="1">
              <a:latin typeface="Century Gothic" panose="020B0502020202020204" pitchFamily="34" charset="0"/>
            </a:rPr>
            <a:t>Courselink</a:t>
          </a:r>
          <a:r>
            <a:rPr lang="en-US" sz="1000" b="1" dirty="0">
              <a:latin typeface="Century Gothic" panose="020B0502020202020204" pitchFamily="34" charset="0"/>
            </a:rPr>
            <a:t> </a:t>
          </a:r>
          <a:r>
            <a:rPr lang="en-US" sz="1000" dirty="0">
              <a:latin typeface="Century Gothic" panose="020B0502020202020204" pitchFamily="34" charset="0"/>
            </a:rPr>
            <a:t>- search ‘</a:t>
          </a:r>
          <a:r>
            <a:rPr lang="en-US" sz="1000" dirty="0" err="1">
              <a:latin typeface="Century Gothic" panose="020B0502020202020204" pitchFamily="34" charset="0"/>
            </a:rPr>
            <a:t>Courselink</a:t>
          </a:r>
          <a:r>
            <a:rPr lang="en-US" sz="1000" dirty="0">
              <a:latin typeface="Century Gothic" panose="020B0502020202020204" pitchFamily="34" charset="0"/>
            </a:rPr>
            <a:t>’ on the University of Guelph website </a:t>
          </a:r>
          <a:r>
            <a:rPr lang="en-US" sz="1000" dirty="0">
              <a:latin typeface="Century Gothic" panose="020B0502020202020204" pitchFamily="34" charset="0"/>
              <a:hlinkClick xmlns:r="http://schemas.openxmlformats.org/officeDocument/2006/relationships" r:id="rId1"/>
            </a:rPr>
            <a:t>www.uoguelph.ca</a:t>
          </a:r>
          <a:endParaRPr lang="en-US" sz="1000" dirty="0">
            <a:latin typeface="Century Gothic" panose="020B0502020202020204" pitchFamily="34" charset="0"/>
          </a:endParaRPr>
        </a:p>
      </dgm:t>
    </dgm:pt>
    <dgm:pt modelId="{D9B43755-AF3B-40F9-A462-3CD2FD579BC1}" type="parTrans" cxnId="{B80BBC33-3351-4C98-AAE2-CD7AEBAFD530}">
      <dgm:prSet/>
      <dgm:spPr/>
      <dgm:t>
        <a:bodyPr/>
        <a:lstStyle/>
        <a:p>
          <a:endParaRPr lang="en-US"/>
        </a:p>
      </dgm:t>
    </dgm:pt>
    <dgm:pt modelId="{A95A5C05-4F0E-4C59-A7A4-530F980ABC34}" type="sibTrans" cxnId="{B80BBC33-3351-4C98-AAE2-CD7AEBAFD530}">
      <dgm:prSet/>
      <dgm:spPr/>
      <dgm:t>
        <a:bodyPr/>
        <a:lstStyle/>
        <a:p>
          <a:endParaRPr lang="en-US"/>
        </a:p>
      </dgm:t>
    </dgm:pt>
    <dgm:pt modelId="{30597441-9B84-4916-B9D9-EFABFC8700F3}">
      <dgm:prSet/>
      <dgm:spPr/>
      <dgm:t>
        <a:bodyPr/>
        <a:lstStyle/>
        <a:p>
          <a:r>
            <a:rPr lang="en-US" b="0" dirty="0">
              <a:latin typeface="Century Gothic" panose="020B0502020202020204" pitchFamily="34" charset="0"/>
            </a:rPr>
            <a:t>Instructors can help you IF you ask! </a:t>
          </a:r>
        </a:p>
      </dgm:t>
    </dgm:pt>
    <dgm:pt modelId="{F3BC855D-F47C-45D2-BEEE-59092489FD76}" type="parTrans" cxnId="{E6359F80-52F6-470F-A3F8-4B74F5B70CD8}">
      <dgm:prSet/>
      <dgm:spPr/>
      <dgm:t>
        <a:bodyPr/>
        <a:lstStyle/>
        <a:p>
          <a:endParaRPr lang="en-US"/>
        </a:p>
      </dgm:t>
    </dgm:pt>
    <dgm:pt modelId="{DA5AAAA0-31E5-4DB1-B514-8A40161CB7BC}" type="sibTrans" cxnId="{E6359F80-52F6-470F-A3F8-4B74F5B70CD8}">
      <dgm:prSet/>
      <dgm:spPr/>
      <dgm:t>
        <a:bodyPr/>
        <a:lstStyle/>
        <a:p>
          <a:endParaRPr lang="en-US"/>
        </a:p>
      </dgm:t>
    </dgm:pt>
    <dgm:pt modelId="{4E0DD9E2-05FF-4F70-A43D-5BEC8485C4F8}">
      <dgm:prSet/>
      <dgm:spPr/>
      <dgm:t>
        <a:bodyPr/>
        <a:lstStyle/>
        <a:p>
          <a:r>
            <a:rPr lang="en-US" b="0" dirty="0">
              <a:latin typeface="Century Gothic" panose="020B0502020202020204" pitchFamily="34" charset="0"/>
            </a:rPr>
            <a:t>Become familiar with the academic policies! </a:t>
          </a:r>
        </a:p>
      </dgm:t>
    </dgm:pt>
    <dgm:pt modelId="{DDD481FF-FBCC-40BC-97D0-C327712343AB}" type="parTrans" cxnId="{929C4AF5-B3A3-4D03-9108-B7020F5D76E2}">
      <dgm:prSet/>
      <dgm:spPr/>
      <dgm:t>
        <a:bodyPr/>
        <a:lstStyle/>
        <a:p>
          <a:endParaRPr lang="en-US"/>
        </a:p>
      </dgm:t>
    </dgm:pt>
    <dgm:pt modelId="{828A50F8-1227-492A-88BA-F75AE089C870}" type="sibTrans" cxnId="{929C4AF5-B3A3-4D03-9108-B7020F5D76E2}">
      <dgm:prSet/>
      <dgm:spPr/>
      <dgm:t>
        <a:bodyPr/>
        <a:lstStyle/>
        <a:p>
          <a:endParaRPr lang="en-US"/>
        </a:p>
      </dgm:t>
    </dgm:pt>
    <dgm:pt modelId="{00033306-A475-4E49-91AF-556B59824F62}">
      <dgm:prSet/>
      <dgm:spPr/>
      <dgm:t>
        <a:bodyPr/>
        <a:lstStyle/>
        <a:p>
          <a:r>
            <a:rPr lang="en-US" b="1">
              <a:latin typeface="Century Gothic" panose="020B0502020202020204" pitchFamily="34" charset="0"/>
            </a:rPr>
            <a:t>Save Course Outlines</a:t>
          </a:r>
          <a:endParaRPr lang="en-US" dirty="0">
            <a:latin typeface="Century Gothic" panose="020B0502020202020204" pitchFamily="34" charset="0"/>
          </a:endParaRPr>
        </a:p>
      </dgm:t>
    </dgm:pt>
    <dgm:pt modelId="{7453FC7E-0EA7-45FF-8DCB-D535F634ABD4}" type="parTrans" cxnId="{084DC63B-8B0C-4CCF-B979-E81F0BB95213}">
      <dgm:prSet/>
      <dgm:spPr/>
      <dgm:t>
        <a:bodyPr/>
        <a:lstStyle/>
        <a:p>
          <a:endParaRPr lang="en-US"/>
        </a:p>
      </dgm:t>
    </dgm:pt>
    <dgm:pt modelId="{6C86B5C8-8A9A-4758-AD4C-05D55130DBCB}" type="sibTrans" cxnId="{084DC63B-8B0C-4CCF-B979-E81F0BB95213}">
      <dgm:prSet/>
      <dgm:spPr/>
      <dgm:t>
        <a:bodyPr/>
        <a:lstStyle/>
        <a:p>
          <a:endParaRPr lang="en-US"/>
        </a:p>
      </dgm:t>
    </dgm:pt>
    <dgm:pt modelId="{E70A33A1-7E1C-4E04-A3F5-37AA1A07571E}">
      <dgm:prSet/>
      <dgm:spPr/>
      <dgm:t>
        <a:bodyPr/>
        <a:lstStyle/>
        <a:p>
          <a:r>
            <a:rPr lang="en-CA" b="1" dirty="0"/>
            <a:t>Check and use your @uoguelph.ca email </a:t>
          </a:r>
          <a:endParaRPr lang="en-US" dirty="0">
            <a:latin typeface="Century Gothic" panose="020B0502020202020204" pitchFamily="34" charset="0"/>
          </a:endParaRPr>
        </a:p>
      </dgm:t>
    </dgm:pt>
    <dgm:pt modelId="{0D52FA72-1FF5-4B60-8125-5F98E84BB2CB}" type="parTrans" cxnId="{02FFDAB7-2641-448C-8493-7680D03BDC5C}">
      <dgm:prSet/>
      <dgm:spPr/>
      <dgm:t>
        <a:bodyPr/>
        <a:lstStyle/>
        <a:p>
          <a:endParaRPr lang="en-US"/>
        </a:p>
      </dgm:t>
    </dgm:pt>
    <dgm:pt modelId="{AF931C6C-8682-4B5A-8FD1-A29B0708F9D0}" type="sibTrans" cxnId="{02FFDAB7-2641-448C-8493-7680D03BDC5C}">
      <dgm:prSet/>
      <dgm:spPr/>
      <dgm:t>
        <a:bodyPr/>
        <a:lstStyle/>
        <a:p>
          <a:endParaRPr lang="en-US"/>
        </a:p>
      </dgm:t>
    </dgm:pt>
    <dgm:pt modelId="{C253994E-EA72-42ED-9A2C-53FF82A4F857}">
      <dgm:prSet/>
      <dgm:spPr/>
      <dgm:t>
        <a:bodyPr/>
        <a:lstStyle/>
        <a:p>
          <a:pPr>
            <a:buFont typeface="+mj-lt"/>
            <a:buAutoNum type="arabicPeriod"/>
          </a:pPr>
          <a:r>
            <a:rPr lang="en-CA" b="1" dirty="0">
              <a:latin typeface="Abadi" panose="020B0604020104020204" pitchFamily="34" charset="0"/>
            </a:rPr>
            <a:t>Check your program on </a:t>
          </a:r>
          <a:r>
            <a:rPr lang="en-CA" b="1" dirty="0" err="1">
              <a:latin typeface="Abadi" panose="020B0604020104020204" pitchFamily="34" charset="0"/>
            </a:rPr>
            <a:t>WeAdvisor</a:t>
          </a:r>
          <a:r>
            <a:rPr lang="en-CA" b="1" dirty="0">
              <a:latin typeface="Abadi" panose="020B0604020104020204" pitchFamily="34" charset="0"/>
            </a:rPr>
            <a:t> (coop vs non coop) and your timetable </a:t>
          </a:r>
          <a:endParaRPr lang="en-US" dirty="0">
            <a:latin typeface="Abadi" panose="020B0604020104020204" pitchFamily="34" charset="0"/>
          </a:endParaRPr>
        </a:p>
      </dgm:t>
    </dgm:pt>
    <dgm:pt modelId="{9EC32847-A009-448E-8568-ABE17310B31F}" type="parTrans" cxnId="{FA38EC63-F070-4E71-A2FB-EC8F36FD9BE1}">
      <dgm:prSet/>
      <dgm:spPr/>
      <dgm:t>
        <a:bodyPr/>
        <a:lstStyle/>
        <a:p>
          <a:endParaRPr lang="en-US"/>
        </a:p>
      </dgm:t>
    </dgm:pt>
    <dgm:pt modelId="{23FEC440-3062-4397-91E1-125606E09CC7}" type="sibTrans" cxnId="{FA38EC63-F070-4E71-A2FB-EC8F36FD9BE1}">
      <dgm:prSet/>
      <dgm:spPr/>
      <dgm:t>
        <a:bodyPr/>
        <a:lstStyle/>
        <a:p>
          <a:endParaRPr lang="en-US"/>
        </a:p>
      </dgm:t>
    </dgm:pt>
    <dgm:pt modelId="{D0766A9F-1E7D-4A09-A70C-6D1B279C4EBE}" type="pres">
      <dgm:prSet presAssocID="{9E3B84D9-DBC0-4C3D-B136-EFECDABABF38}" presName="Name0" presStyleCnt="0">
        <dgm:presLayoutVars>
          <dgm:dir/>
          <dgm:resizeHandles val="exact"/>
        </dgm:presLayoutVars>
      </dgm:prSet>
      <dgm:spPr/>
    </dgm:pt>
    <dgm:pt modelId="{76709043-195C-47F4-86FA-B391B95CAB43}" type="pres">
      <dgm:prSet presAssocID="{CD22F7CB-6559-4AEE-B08B-9DAA84F2FB27}" presName="node" presStyleLbl="node1" presStyleIdx="0" presStyleCnt="8">
        <dgm:presLayoutVars>
          <dgm:bulletEnabled val="1"/>
        </dgm:presLayoutVars>
      </dgm:prSet>
      <dgm:spPr/>
    </dgm:pt>
    <dgm:pt modelId="{5882340F-1802-465A-9662-ADA8DE2C5031}" type="pres">
      <dgm:prSet presAssocID="{2A12CCDF-C354-4DCC-B62E-57A06EEBB4EE}" presName="sibTrans" presStyleLbl="sibTrans1D1" presStyleIdx="0" presStyleCnt="7"/>
      <dgm:spPr/>
    </dgm:pt>
    <dgm:pt modelId="{374DC2E1-2517-4BF8-A797-16ACD2FB80D0}" type="pres">
      <dgm:prSet presAssocID="{2A12CCDF-C354-4DCC-B62E-57A06EEBB4EE}" presName="connectorText" presStyleLbl="sibTrans1D1" presStyleIdx="0" presStyleCnt="7"/>
      <dgm:spPr/>
    </dgm:pt>
    <dgm:pt modelId="{A797ECA6-353B-4FD7-B8B1-0D298FB515CA}" type="pres">
      <dgm:prSet presAssocID="{5ACF29C6-C25B-44DB-8477-52DE29909540}" presName="node" presStyleLbl="node1" presStyleIdx="1" presStyleCnt="8">
        <dgm:presLayoutVars>
          <dgm:bulletEnabled val="1"/>
        </dgm:presLayoutVars>
      </dgm:prSet>
      <dgm:spPr/>
    </dgm:pt>
    <dgm:pt modelId="{0A500FAC-0F25-4DE3-A235-BAA7CDB3C1B3}" type="pres">
      <dgm:prSet presAssocID="{E92768E3-142F-4023-BC02-784E008A3045}" presName="sibTrans" presStyleLbl="sibTrans1D1" presStyleIdx="1" presStyleCnt="7"/>
      <dgm:spPr/>
    </dgm:pt>
    <dgm:pt modelId="{F8471C38-E340-499C-9630-CA06BCC37552}" type="pres">
      <dgm:prSet presAssocID="{E92768E3-142F-4023-BC02-784E008A3045}" presName="connectorText" presStyleLbl="sibTrans1D1" presStyleIdx="1" presStyleCnt="7"/>
      <dgm:spPr/>
    </dgm:pt>
    <dgm:pt modelId="{DF9EEF80-0570-4CAF-BECC-E9C181CA1ABF}" type="pres">
      <dgm:prSet presAssocID="{E70A33A1-7E1C-4E04-A3F5-37AA1A07571E}" presName="node" presStyleLbl="node1" presStyleIdx="2" presStyleCnt="8">
        <dgm:presLayoutVars>
          <dgm:bulletEnabled val="1"/>
        </dgm:presLayoutVars>
      </dgm:prSet>
      <dgm:spPr/>
    </dgm:pt>
    <dgm:pt modelId="{7F5A944D-E77A-49DE-BC96-64555CCA6790}" type="pres">
      <dgm:prSet presAssocID="{AF931C6C-8682-4B5A-8FD1-A29B0708F9D0}" presName="sibTrans" presStyleLbl="sibTrans1D1" presStyleIdx="2" presStyleCnt="7"/>
      <dgm:spPr/>
    </dgm:pt>
    <dgm:pt modelId="{C7183B3A-C4B7-449D-A964-A297DB82D029}" type="pres">
      <dgm:prSet presAssocID="{AF931C6C-8682-4B5A-8FD1-A29B0708F9D0}" presName="connectorText" presStyleLbl="sibTrans1D1" presStyleIdx="2" presStyleCnt="7"/>
      <dgm:spPr/>
    </dgm:pt>
    <dgm:pt modelId="{C1D65362-4ED6-4F28-AE27-1C7BC0C67470}" type="pres">
      <dgm:prSet presAssocID="{C253994E-EA72-42ED-9A2C-53FF82A4F857}" presName="node" presStyleLbl="node1" presStyleIdx="3" presStyleCnt="8">
        <dgm:presLayoutVars>
          <dgm:bulletEnabled val="1"/>
        </dgm:presLayoutVars>
      </dgm:prSet>
      <dgm:spPr/>
    </dgm:pt>
    <dgm:pt modelId="{EF8D4F03-D59E-4903-9C01-E887A8C2AC64}" type="pres">
      <dgm:prSet presAssocID="{23FEC440-3062-4397-91E1-125606E09CC7}" presName="sibTrans" presStyleLbl="sibTrans1D1" presStyleIdx="3" presStyleCnt="7"/>
      <dgm:spPr/>
    </dgm:pt>
    <dgm:pt modelId="{E37604AC-93AB-48D6-A6D4-09B475C13F33}" type="pres">
      <dgm:prSet presAssocID="{23FEC440-3062-4397-91E1-125606E09CC7}" presName="connectorText" presStyleLbl="sibTrans1D1" presStyleIdx="3" presStyleCnt="7"/>
      <dgm:spPr/>
    </dgm:pt>
    <dgm:pt modelId="{6A70544B-1CC1-4623-BE5F-E383365CD849}" type="pres">
      <dgm:prSet presAssocID="{30A6757E-9BDF-41FB-9B83-5BCBC8BCF9CE}" presName="node" presStyleLbl="node1" presStyleIdx="4" presStyleCnt="8">
        <dgm:presLayoutVars>
          <dgm:bulletEnabled val="1"/>
        </dgm:presLayoutVars>
      </dgm:prSet>
      <dgm:spPr/>
    </dgm:pt>
    <dgm:pt modelId="{621345D8-A827-4E82-AA5C-D32DCD82CAC3}" type="pres">
      <dgm:prSet presAssocID="{A95A5C05-4F0E-4C59-A7A4-530F980ABC34}" presName="sibTrans" presStyleLbl="sibTrans1D1" presStyleIdx="4" presStyleCnt="7"/>
      <dgm:spPr/>
    </dgm:pt>
    <dgm:pt modelId="{8B1BE1A7-51B0-476C-B318-F8A806FB1525}" type="pres">
      <dgm:prSet presAssocID="{A95A5C05-4F0E-4C59-A7A4-530F980ABC34}" presName="connectorText" presStyleLbl="sibTrans1D1" presStyleIdx="4" presStyleCnt="7"/>
      <dgm:spPr/>
    </dgm:pt>
    <dgm:pt modelId="{F7F6F649-D57F-4E42-92FD-8B2C83E1E710}" type="pres">
      <dgm:prSet presAssocID="{00033306-A475-4E49-91AF-556B59824F62}" presName="node" presStyleLbl="node1" presStyleIdx="5" presStyleCnt="8">
        <dgm:presLayoutVars>
          <dgm:bulletEnabled val="1"/>
        </dgm:presLayoutVars>
      </dgm:prSet>
      <dgm:spPr/>
    </dgm:pt>
    <dgm:pt modelId="{57FAD46C-6E01-44AC-A6E5-C6C3601EADE9}" type="pres">
      <dgm:prSet presAssocID="{6C86B5C8-8A9A-4758-AD4C-05D55130DBCB}" presName="sibTrans" presStyleLbl="sibTrans1D1" presStyleIdx="5" presStyleCnt="7"/>
      <dgm:spPr/>
    </dgm:pt>
    <dgm:pt modelId="{0EB806D2-8FED-4C92-9BDA-999DF57B968F}" type="pres">
      <dgm:prSet presAssocID="{6C86B5C8-8A9A-4758-AD4C-05D55130DBCB}" presName="connectorText" presStyleLbl="sibTrans1D1" presStyleIdx="5" presStyleCnt="7"/>
      <dgm:spPr/>
    </dgm:pt>
    <dgm:pt modelId="{37199D87-F3C0-4A23-9E07-C1B04BA721A9}" type="pres">
      <dgm:prSet presAssocID="{30597441-9B84-4916-B9D9-EFABFC8700F3}" presName="node" presStyleLbl="node1" presStyleIdx="6" presStyleCnt="8">
        <dgm:presLayoutVars>
          <dgm:bulletEnabled val="1"/>
        </dgm:presLayoutVars>
      </dgm:prSet>
      <dgm:spPr/>
    </dgm:pt>
    <dgm:pt modelId="{950E6ACD-A353-431C-A0A0-C615171038A1}" type="pres">
      <dgm:prSet presAssocID="{DA5AAAA0-31E5-4DB1-B514-8A40161CB7BC}" presName="sibTrans" presStyleLbl="sibTrans1D1" presStyleIdx="6" presStyleCnt="7"/>
      <dgm:spPr/>
    </dgm:pt>
    <dgm:pt modelId="{699224EE-4D7F-4740-80DD-19681E6898E2}" type="pres">
      <dgm:prSet presAssocID="{DA5AAAA0-31E5-4DB1-B514-8A40161CB7BC}" presName="connectorText" presStyleLbl="sibTrans1D1" presStyleIdx="6" presStyleCnt="7"/>
      <dgm:spPr/>
    </dgm:pt>
    <dgm:pt modelId="{3701C81B-37A6-4EAB-ABB2-5B04CEFCAD5E}" type="pres">
      <dgm:prSet presAssocID="{4E0DD9E2-05FF-4F70-A43D-5BEC8485C4F8}" presName="node" presStyleLbl="node1" presStyleIdx="7" presStyleCnt="8">
        <dgm:presLayoutVars>
          <dgm:bulletEnabled val="1"/>
        </dgm:presLayoutVars>
      </dgm:prSet>
      <dgm:spPr/>
    </dgm:pt>
  </dgm:ptLst>
  <dgm:cxnLst>
    <dgm:cxn modelId="{467F6A01-2F93-4F7A-8055-CB224913B8EF}" type="presOf" srcId="{E70A33A1-7E1C-4E04-A3F5-37AA1A07571E}" destId="{DF9EEF80-0570-4CAF-BECC-E9C181CA1ABF}" srcOrd="0" destOrd="0" presId="urn:microsoft.com/office/officeart/2016/7/layout/RepeatingBendingProcessNew"/>
    <dgm:cxn modelId="{E924DC03-D27F-4428-963A-6E31904419A7}" type="presOf" srcId="{A95A5C05-4F0E-4C59-A7A4-530F980ABC34}" destId="{621345D8-A827-4E82-AA5C-D32DCD82CAC3}" srcOrd="0" destOrd="0" presId="urn:microsoft.com/office/officeart/2016/7/layout/RepeatingBendingProcessNew"/>
    <dgm:cxn modelId="{57F12B06-29F8-4B23-9CAE-B17D41495585}" type="presOf" srcId="{AF931C6C-8682-4B5A-8FD1-A29B0708F9D0}" destId="{C7183B3A-C4B7-449D-A964-A297DB82D029}" srcOrd="1" destOrd="0" presId="urn:microsoft.com/office/officeart/2016/7/layout/RepeatingBendingProcessNew"/>
    <dgm:cxn modelId="{9C2E8D09-C36D-46AE-A12A-37D3BFC4FC7E}" type="presOf" srcId="{DA5AAAA0-31E5-4DB1-B514-8A40161CB7BC}" destId="{699224EE-4D7F-4740-80DD-19681E6898E2}" srcOrd="1" destOrd="0" presId="urn:microsoft.com/office/officeart/2016/7/layout/RepeatingBendingProcessNew"/>
    <dgm:cxn modelId="{58BBB512-C35C-4F5D-9D32-8CBC33FB9CE0}" srcId="{9E3B84D9-DBC0-4C3D-B136-EFECDABABF38}" destId="{5ACF29C6-C25B-44DB-8477-52DE29909540}" srcOrd="1" destOrd="0" parTransId="{8BAC90F5-3CD7-430C-95C3-75FF7DA7720A}" sibTransId="{E92768E3-142F-4023-BC02-784E008A3045}"/>
    <dgm:cxn modelId="{30E5BB17-E7F7-4ECE-A2D1-63BCF5AD80EE}" type="presOf" srcId="{30597441-9B84-4916-B9D9-EFABFC8700F3}" destId="{37199D87-F3C0-4A23-9E07-C1B04BA721A9}" srcOrd="0" destOrd="0" presId="urn:microsoft.com/office/officeart/2016/7/layout/RepeatingBendingProcessNew"/>
    <dgm:cxn modelId="{C165C21A-579F-4E08-A9D4-E8F812CA1EC1}" type="presOf" srcId="{A95A5C05-4F0E-4C59-A7A4-530F980ABC34}" destId="{8B1BE1A7-51B0-476C-B318-F8A806FB1525}" srcOrd="1" destOrd="0" presId="urn:microsoft.com/office/officeart/2016/7/layout/RepeatingBendingProcessNew"/>
    <dgm:cxn modelId="{CEAB2722-BD5A-448E-8127-94001D258658}" type="presOf" srcId="{4E0DD9E2-05FF-4F70-A43D-5BEC8485C4F8}" destId="{3701C81B-37A6-4EAB-ABB2-5B04CEFCAD5E}" srcOrd="0" destOrd="0" presId="urn:microsoft.com/office/officeart/2016/7/layout/RepeatingBendingProcessNew"/>
    <dgm:cxn modelId="{B80BBC33-3351-4C98-AAE2-CD7AEBAFD530}" srcId="{9E3B84D9-DBC0-4C3D-B136-EFECDABABF38}" destId="{30A6757E-9BDF-41FB-9B83-5BCBC8BCF9CE}" srcOrd="4" destOrd="0" parTransId="{D9B43755-AF3B-40F9-A462-3CD2FD579BC1}" sibTransId="{A95A5C05-4F0E-4C59-A7A4-530F980ABC34}"/>
    <dgm:cxn modelId="{084DC63B-8B0C-4CCF-B979-E81F0BB95213}" srcId="{9E3B84D9-DBC0-4C3D-B136-EFECDABABF38}" destId="{00033306-A475-4E49-91AF-556B59824F62}" srcOrd="5" destOrd="0" parTransId="{7453FC7E-0EA7-45FF-8DCB-D535F634ABD4}" sibTransId="{6C86B5C8-8A9A-4758-AD4C-05D55130DBCB}"/>
    <dgm:cxn modelId="{FA38EC63-F070-4E71-A2FB-EC8F36FD9BE1}" srcId="{9E3B84D9-DBC0-4C3D-B136-EFECDABABF38}" destId="{C253994E-EA72-42ED-9A2C-53FF82A4F857}" srcOrd="3" destOrd="0" parTransId="{9EC32847-A009-448E-8568-ABE17310B31F}" sibTransId="{23FEC440-3062-4397-91E1-125606E09CC7}"/>
    <dgm:cxn modelId="{EAA92445-0EC4-4221-AD74-3C0603DE1A28}" type="presOf" srcId="{5ACF29C6-C25B-44DB-8477-52DE29909540}" destId="{A797ECA6-353B-4FD7-B8B1-0D298FB515CA}" srcOrd="0" destOrd="0" presId="urn:microsoft.com/office/officeart/2016/7/layout/RepeatingBendingProcessNew"/>
    <dgm:cxn modelId="{11985E65-989D-4401-829D-745DAFDFAFA7}" srcId="{9E3B84D9-DBC0-4C3D-B136-EFECDABABF38}" destId="{CD22F7CB-6559-4AEE-B08B-9DAA84F2FB27}" srcOrd="0" destOrd="0" parTransId="{0B856A58-EEF6-4B2C-B1A8-6CF1D23114F1}" sibTransId="{2A12CCDF-C354-4DCC-B62E-57A06EEBB4EE}"/>
    <dgm:cxn modelId="{87B96350-6D1B-497B-BB44-1F4EBE7B2083}" type="presOf" srcId="{00033306-A475-4E49-91AF-556B59824F62}" destId="{F7F6F649-D57F-4E42-92FD-8B2C83E1E710}" srcOrd="0" destOrd="0" presId="urn:microsoft.com/office/officeart/2016/7/layout/RepeatingBendingProcessNew"/>
    <dgm:cxn modelId="{63DC8A50-D2B4-41A2-B1E0-689DD62C49E0}" type="presOf" srcId="{C253994E-EA72-42ED-9A2C-53FF82A4F857}" destId="{C1D65362-4ED6-4F28-AE27-1C7BC0C67470}" srcOrd="0" destOrd="0" presId="urn:microsoft.com/office/officeart/2016/7/layout/RepeatingBendingProcessNew"/>
    <dgm:cxn modelId="{11D12080-19C1-4229-8FA9-29202600E467}" type="presOf" srcId="{6C86B5C8-8A9A-4758-AD4C-05D55130DBCB}" destId="{0EB806D2-8FED-4C92-9BDA-999DF57B968F}" srcOrd="1" destOrd="0" presId="urn:microsoft.com/office/officeart/2016/7/layout/RepeatingBendingProcessNew"/>
    <dgm:cxn modelId="{E6359F80-52F6-470F-A3F8-4B74F5B70CD8}" srcId="{9E3B84D9-DBC0-4C3D-B136-EFECDABABF38}" destId="{30597441-9B84-4916-B9D9-EFABFC8700F3}" srcOrd="6" destOrd="0" parTransId="{F3BC855D-F47C-45D2-BEEE-59092489FD76}" sibTransId="{DA5AAAA0-31E5-4DB1-B514-8A40161CB7BC}"/>
    <dgm:cxn modelId="{6B609982-B8C8-4546-A64F-F6323D17BF93}" type="presOf" srcId="{2A12CCDF-C354-4DCC-B62E-57A06EEBB4EE}" destId="{374DC2E1-2517-4BF8-A797-16ACD2FB80D0}" srcOrd="1" destOrd="0" presId="urn:microsoft.com/office/officeart/2016/7/layout/RepeatingBendingProcessNew"/>
    <dgm:cxn modelId="{AF699086-CD5B-4B52-AE24-AC3EF2494FA6}" type="presOf" srcId="{AF931C6C-8682-4B5A-8FD1-A29B0708F9D0}" destId="{7F5A944D-E77A-49DE-BC96-64555CCA6790}" srcOrd="0" destOrd="0" presId="urn:microsoft.com/office/officeart/2016/7/layout/RepeatingBendingProcessNew"/>
    <dgm:cxn modelId="{B6325AAA-2D80-4A66-9EAA-B89B515279CE}" type="presOf" srcId="{DA5AAAA0-31E5-4DB1-B514-8A40161CB7BC}" destId="{950E6ACD-A353-431C-A0A0-C615171038A1}" srcOrd="0" destOrd="0" presId="urn:microsoft.com/office/officeart/2016/7/layout/RepeatingBendingProcessNew"/>
    <dgm:cxn modelId="{D26E10AF-7B71-4750-8599-98661FC8FC36}" type="presOf" srcId="{23FEC440-3062-4397-91E1-125606E09CC7}" destId="{E37604AC-93AB-48D6-A6D4-09B475C13F33}" srcOrd="1" destOrd="0" presId="urn:microsoft.com/office/officeart/2016/7/layout/RepeatingBendingProcessNew"/>
    <dgm:cxn modelId="{263AF1B1-6E3B-49B8-93F8-6346962DE112}" type="presOf" srcId="{6C86B5C8-8A9A-4758-AD4C-05D55130DBCB}" destId="{57FAD46C-6E01-44AC-A6E5-C6C3601EADE9}" srcOrd="0" destOrd="0" presId="urn:microsoft.com/office/officeart/2016/7/layout/RepeatingBendingProcessNew"/>
    <dgm:cxn modelId="{FBA757B2-6F0B-4CED-8588-479EFADC55D1}" type="presOf" srcId="{E92768E3-142F-4023-BC02-784E008A3045}" destId="{F8471C38-E340-499C-9630-CA06BCC37552}" srcOrd="1" destOrd="0" presId="urn:microsoft.com/office/officeart/2016/7/layout/RepeatingBendingProcessNew"/>
    <dgm:cxn modelId="{02FFDAB7-2641-448C-8493-7680D03BDC5C}" srcId="{9E3B84D9-DBC0-4C3D-B136-EFECDABABF38}" destId="{E70A33A1-7E1C-4E04-A3F5-37AA1A07571E}" srcOrd="2" destOrd="0" parTransId="{0D52FA72-1FF5-4B60-8125-5F98E84BB2CB}" sibTransId="{AF931C6C-8682-4B5A-8FD1-A29B0708F9D0}"/>
    <dgm:cxn modelId="{8DAB8EC7-4F68-4F1C-B028-FED35BF3D94E}" type="presOf" srcId="{30A6757E-9BDF-41FB-9B83-5BCBC8BCF9CE}" destId="{6A70544B-1CC1-4623-BE5F-E383365CD849}" srcOrd="0" destOrd="0" presId="urn:microsoft.com/office/officeart/2016/7/layout/RepeatingBendingProcessNew"/>
    <dgm:cxn modelId="{3BCEDAC8-AD46-45CB-BD2A-B46A302791B1}" type="presOf" srcId="{2A12CCDF-C354-4DCC-B62E-57A06EEBB4EE}" destId="{5882340F-1802-465A-9662-ADA8DE2C5031}" srcOrd="0" destOrd="0" presId="urn:microsoft.com/office/officeart/2016/7/layout/RepeatingBendingProcessNew"/>
    <dgm:cxn modelId="{4B7207D0-D800-4835-849B-40A86459AF43}" type="presOf" srcId="{CD22F7CB-6559-4AEE-B08B-9DAA84F2FB27}" destId="{76709043-195C-47F4-86FA-B391B95CAB43}" srcOrd="0" destOrd="0" presId="urn:microsoft.com/office/officeart/2016/7/layout/RepeatingBendingProcessNew"/>
    <dgm:cxn modelId="{8367F5E6-D50D-4334-BD42-05667438BBCD}" type="presOf" srcId="{23FEC440-3062-4397-91E1-125606E09CC7}" destId="{EF8D4F03-D59E-4903-9C01-E887A8C2AC64}" srcOrd="0" destOrd="0" presId="urn:microsoft.com/office/officeart/2016/7/layout/RepeatingBendingProcessNew"/>
    <dgm:cxn modelId="{7FE2EEF0-1039-48F0-8AAD-45CCDAC27A2B}" type="presOf" srcId="{E92768E3-142F-4023-BC02-784E008A3045}" destId="{0A500FAC-0F25-4DE3-A235-BAA7CDB3C1B3}" srcOrd="0" destOrd="0" presId="urn:microsoft.com/office/officeart/2016/7/layout/RepeatingBendingProcessNew"/>
    <dgm:cxn modelId="{11F106F5-7EB9-417F-BFD3-E53A3AA1B5A0}" type="presOf" srcId="{9E3B84D9-DBC0-4C3D-B136-EFECDABABF38}" destId="{D0766A9F-1E7D-4A09-A70C-6D1B279C4EBE}" srcOrd="0" destOrd="0" presId="urn:microsoft.com/office/officeart/2016/7/layout/RepeatingBendingProcessNew"/>
    <dgm:cxn modelId="{929C4AF5-B3A3-4D03-9108-B7020F5D76E2}" srcId="{9E3B84D9-DBC0-4C3D-B136-EFECDABABF38}" destId="{4E0DD9E2-05FF-4F70-A43D-5BEC8485C4F8}" srcOrd="7" destOrd="0" parTransId="{DDD481FF-FBCC-40BC-97D0-C327712343AB}" sibTransId="{828A50F8-1227-492A-88BA-F75AE089C870}"/>
    <dgm:cxn modelId="{862165C5-129E-4B16-8F74-2DA68723889B}" type="presParOf" srcId="{D0766A9F-1E7D-4A09-A70C-6D1B279C4EBE}" destId="{76709043-195C-47F4-86FA-B391B95CAB43}" srcOrd="0" destOrd="0" presId="urn:microsoft.com/office/officeart/2016/7/layout/RepeatingBendingProcessNew"/>
    <dgm:cxn modelId="{E56B4E57-8E33-4F12-B152-8B5B57DFE511}" type="presParOf" srcId="{D0766A9F-1E7D-4A09-A70C-6D1B279C4EBE}" destId="{5882340F-1802-465A-9662-ADA8DE2C5031}" srcOrd="1" destOrd="0" presId="urn:microsoft.com/office/officeart/2016/7/layout/RepeatingBendingProcessNew"/>
    <dgm:cxn modelId="{70E9332A-8BDA-4D1E-887C-4C431212C028}" type="presParOf" srcId="{5882340F-1802-465A-9662-ADA8DE2C5031}" destId="{374DC2E1-2517-4BF8-A797-16ACD2FB80D0}" srcOrd="0" destOrd="0" presId="urn:microsoft.com/office/officeart/2016/7/layout/RepeatingBendingProcessNew"/>
    <dgm:cxn modelId="{5D2292FC-8EC9-4588-8BBF-B367C707E914}" type="presParOf" srcId="{D0766A9F-1E7D-4A09-A70C-6D1B279C4EBE}" destId="{A797ECA6-353B-4FD7-B8B1-0D298FB515CA}" srcOrd="2" destOrd="0" presId="urn:microsoft.com/office/officeart/2016/7/layout/RepeatingBendingProcessNew"/>
    <dgm:cxn modelId="{6A47B6B0-F018-43E1-9EA6-4AC00DFF9DF3}" type="presParOf" srcId="{D0766A9F-1E7D-4A09-A70C-6D1B279C4EBE}" destId="{0A500FAC-0F25-4DE3-A235-BAA7CDB3C1B3}" srcOrd="3" destOrd="0" presId="urn:microsoft.com/office/officeart/2016/7/layout/RepeatingBendingProcessNew"/>
    <dgm:cxn modelId="{8C0ED170-0FBF-4716-9734-9ACEE361B815}" type="presParOf" srcId="{0A500FAC-0F25-4DE3-A235-BAA7CDB3C1B3}" destId="{F8471C38-E340-499C-9630-CA06BCC37552}" srcOrd="0" destOrd="0" presId="urn:microsoft.com/office/officeart/2016/7/layout/RepeatingBendingProcessNew"/>
    <dgm:cxn modelId="{07F02FF3-7CE6-4B8D-BE87-E932A735B176}" type="presParOf" srcId="{D0766A9F-1E7D-4A09-A70C-6D1B279C4EBE}" destId="{DF9EEF80-0570-4CAF-BECC-E9C181CA1ABF}" srcOrd="4" destOrd="0" presId="urn:microsoft.com/office/officeart/2016/7/layout/RepeatingBendingProcessNew"/>
    <dgm:cxn modelId="{FAC471B5-EBB3-4BE9-B1A0-D3ADB3E8DB97}" type="presParOf" srcId="{D0766A9F-1E7D-4A09-A70C-6D1B279C4EBE}" destId="{7F5A944D-E77A-49DE-BC96-64555CCA6790}" srcOrd="5" destOrd="0" presId="urn:microsoft.com/office/officeart/2016/7/layout/RepeatingBendingProcessNew"/>
    <dgm:cxn modelId="{C4C22D1B-F69D-4194-8E71-94B8CD2458F6}" type="presParOf" srcId="{7F5A944D-E77A-49DE-BC96-64555CCA6790}" destId="{C7183B3A-C4B7-449D-A964-A297DB82D029}" srcOrd="0" destOrd="0" presId="urn:microsoft.com/office/officeart/2016/7/layout/RepeatingBendingProcessNew"/>
    <dgm:cxn modelId="{C4721D80-550C-4BCA-9C6F-3907D6DD8652}" type="presParOf" srcId="{D0766A9F-1E7D-4A09-A70C-6D1B279C4EBE}" destId="{C1D65362-4ED6-4F28-AE27-1C7BC0C67470}" srcOrd="6" destOrd="0" presId="urn:microsoft.com/office/officeart/2016/7/layout/RepeatingBendingProcessNew"/>
    <dgm:cxn modelId="{DAA69146-C47C-43ED-B75C-008670138D2B}" type="presParOf" srcId="{D0766A9F-1E7D-4A09-A70C-6D1B279C4EBE}" destId="{EF8D4F03-D59E-4903-9C01-E887A8C2AC64}" srcOrd="7" destOrd="0" presId="urn:microsoft.com/office/officeart/2016/7/layout/RepeatingBendingProcessNew"/>
    <dgm:cxn modelId="{EE4B951E-A424-4B65-901A-286D6C93DE84}" type="presParOf" srcId="{EF8D4F03-D59E-4903-9C01-E887A8C2AC64}" destId="{E37604AC-93AB-48D6-A6D4-09B475C13F33}" srcOrd="0" destOrd="0" presId="urn:microsoft.com/office/officeart/2016/7/layout/RepeatingBendingProcessNew"/>
    <dgm:cxn modelId="{2ED3D477-9801-4E75-8F24-CCAA21D90AE6}" type="presParOf" srcId="{D0766A9F-1E7D-4A09-A70C-6D1B279C4EBE}" destId="{6A70544B-1CC1-4623-BE5F-E383365CD849}" srcOrd="8" destOrd="0" presId="urn:microsoft.com/office/officeart/2016/7/layout/RepeatingBendingProcessNew"/>
    <dgm:cxn modelId="{18B60347-9FD3-49ED-9885-444D922C1BA2}" type="presParOf" srcId="{D0766A9F-1E7D-4A09-A70C-6D1B279C4EBE}" destId="{621345D8-A827-4E82-AA5C-D32DCD82CAC3}" srcOrd="9" destOrd="0" presId="urn:microsoft.com/office/officeart/2016/7/layout/RepeatingBendingProcessNew"/>
    <dgm:cxn modelId="{D0A41656-6171-453D-99D4-3C7DEAF6E0AA}" type="presParOf" srcId="{621345D8-A827-4E82-AA5C-D32DCD82CAC3}" destId="{8B1BE1A7-51B0-476C-B318-F8A806FB1525}" srcOrd="0" destOrd="0" presId="urn:microsoft.com/office/officeart/2016/7/layout/RepeatingBendingProcessNew"/>
    <dgm:cxn modelId="{2843DB3A-4CCF-405D-A0F6-DD33BC884C50}" type="presParOf" srcId="{D0766A9F-1E7D-4A09-A70C-6D1B279C4EBE}" destId="{F7F6F649-D57F-4E42-92FD-8B2C83E1E710}" srcOrd="10" destOrd="0" presId="urn:microsoft.com/office/officeart/2016/7/layout/RepeatingBendingProcessNew"/>
    <dgm:cxn modelId="{EEDC5CD6-CFBA-4400-BB41-AF9C4D1496B8}" type="presParOf" srcId="{D0766A9F-1E7D-4A09-A70C-6D1B279C4EBE}" destId="{57FAD46C-6E01-44AC-A6E5-C6C3601EADE9}" srcOrd="11" destOrd="0" presId="urn:microsoft.com/office/officeart/2016/7/layout/RepeatingBendingProcessNew"/>
    <dgm:cxn modelId="{EB4F15FA-9290-4978-A3C8-97E03E5B6C8A}" type="presParOf" srcId="{57FAD46C-6E01-44AC-A6E5-C6C3601EADE9}" destId="{0EB806D2-8FED-4C92-9BDA-999DF57B968F}" srcOrd="0" destOrd="0" presId="urn:microsoft.com/office/officeart/2016/7/layout/RepeatingBendingProcessNew"/>
    <dgm:cxn modelId="{EA0FEBD5-07DA-4D42-A4F1-C610768B463E}" type="presParOf" srcId="{D0766A9F-1E7D-4A09-A70C-6D1B279C4EBE}" destId="{37199D87-F3C0-4A23-9E07-C1B04BA721A9}" srcOrd="12" destOrd="0" presId="urn:microsoft.com/office/officeart/2016/7/layout/RepeatingBendingProcessNew"/>
    <dgm:cxn modelId="{7900407A-5695-4B74-B6D2-1484DF050354}" type="presParOf" srcId="{D0766A9F-1E7D-4A09-A70C-6D1B279C4EBE}" destId="{950E6ACD-A353-431C-A0A0-C615171038A1}" srcOrd="13" destOrd="0" presId="urn:microsoft.com/office/officeart/2016/7/layout/RepeatingBendingProcessNew"/>
    <dgm:cxn modelId="{6BC41F5D-510E-4429-BF37-67AC8A8152BC}" type="presParOf" srcId="{950E6ACD-A353-431C-A0A0-C615171038A1}" destId="{699224EE-4D7F-4740-80DD-19681E6898E2}" srcOrd="0" destOrd="0" presId="urn:microsoft.com/office/officeart/2016/7/layout/RepeatingBendingProcessNew"/>
    <dgm:cxn modelId="{6794D08C-71C7-47F7-982A-BC5E5B4BD5C1}" type="presParOf" srcId="{D0766A9F-1E7D-4A09-A70C-6D1B279C4EBE}" destId="{3701C81B-37A6-4EAB-ABB2-5B04CEFCAD5E}" srcOrd="14"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CCC525B-0701-46B1-B234-12CEC23003F0}" type="doc">
      <dgm:prSet loTypeId="urn:microsoft.com/office/officeart/2018/5/layout/IconLeafLabelList" loCatId="icon" qsTypeId="urn:microsoft.com/office/officeart/2005/8/quickstyle/simple1#17" qsCatId="simple" csTypeId="urn:microsoft.com/office/officeart/2018/5/colors/Iconchunking_neutralicon_colorful1" csCatId="colorful" phldr="1"/>
      <dgm:spPr/>
      <dgm:t>
        <a:bodyPr/>
        <a:lstStyle/>
        <a:p>
          <a:endParaRPr lang="en-US"/>
        </a:p>
      </dgm:t>
    </dgm:pt>
    <dgm:pt modelId="{3EB12031-A5FE-42C5-9D14-D97244A27E38}">
      <dgm:prSet/>
      <dgm:spPr/>
      <dgm:t>
        <a:bodyPr/>
        <a:lstStyle/>
        <a:p>
          <a:pPr>
            <a:lnSpc>
              <a:spcPct val="100000"/>
            </a:lnSpc>
            <a:defRPr cap="all"/>
          </a:pPr>
          <a:r>
            <a:rPr lang="en-US" b="0" dirty="0">
              <a:latin typeface="Century Gothic" panose="020B0502020202020204" pitchFamily="34" charset="0"/>
            </a:rPr>
            <a:t>Meet upper year students In </a:t>
          </a:r>
          <a:r>
            <a:rPr lang="en-US" b="0" dirty="0" err="1">
              <a:latin typeface="Century Gothic" panose="020B0502020202020204" pitchFamily="34" charset="0"/>
            </a:rPr>
            <a:t>biesp</a:t>
          </a:r>
          <a:r>
            <a:rPr lang="en-US" b="0" dirty="0">
              <a:latin typeface="Century Gothic" panose="020B0502020202020204" pitchFamily="34" charset="0"/>
            </a:rPr>
            <a:t>!  </a:t>
          </a:r>
        </a:p>
        <a:p>
          <a:pPr>
            <a:lnSpc>
              <a:spcPct val="100000"/>
            </a:lnSpc>
            <a:defRPr cap="all"/>
          </a:pPr>
          <a:r>
            <a:rPr lang="en-US" b="0" dirty="0">
              <a:latin typeface="Century Gothic" panose="020B0502020202020204" pitchFamily="34" charset="0"/>
            </a:rPr>
            <a:t>IES Student Council</a:t>
          </a:r>
        </a:p>
        <a:p>
          <a:pPr>
            <a:lnSpc>
              <a:spcPct val="100000"/>
            </a:lnSpc>
            <a:defRPr cap="all"/>
          </a:pPr>
          <a:r>
            <a:rPr lang="en-US" b="0" dirty="0">
              <a:latin typeface="Century Gothic" panose="020B0502020202020204" pitchFamily="34" charset="0"/>
              <a:hlinkClick xmlns:r="http://schemas.openxmlformats.org/officeDocument/2006/relationships" r:id="rId1"/>
            </a:rPr>
            <a:t>Ies.sc@uoguelph.ca</a:t>
          </a:r>
          <a:endParaRPr lang="en-US" b="0" dirty="0">
            <a:latin typeface="Century Gothic" panose="020B0502020202020204" pitchFamily="34" charset="0"/>
          </a:endParaRPr>
        </a:p>
        <a:p>
          <a:pPr>
            <a:lnSpc>
              <a:spcPct val="100000"/>
            </a:lnSpc>
            <a:defRPr cap="all"/>
          </a:pPr>
          <a:r>
            <a:rPr lang="en-US" b="0" dirty="0">
              <a:latin typeface="Century Gothic" panose="020B0502020202020204" pitchFamily="34" charset="0"/>
            </a:rPr>
            <a:t>Graham Hall Room:</a:t>
          </a:r>
        </a:p>
        <a:p>
          <a:pPr>
            <a:lnSpc>
              <a:spcPct val="100000"/>
            </a:lnSpc>
            <a:defRPr cap="all"/>
          </a:pPr>
          <a:r>
            <a:rPr lang="en-US" b="0" dirty="0">
              <a:latin typeface="Century Gothic" panose="020B0502020202020204" pitchFamily="34" charset="0"/>
            </a:rPr>
            <a:t>3314</a:t>
          </a:r>
        </a:p>
        <a:p>
          <a:pPr>
            <a:lnSpc>
              <a:spcPct val="100000"/>
            </a:lnSpc>
            <a:defRPr cap="all"/>
          </a:pPr>
          <a:r>
            <a:rPr lang="en-US" b="0" dirty="0">
              <a:latin typeface="Century Gothic" panose="020B0502020202020204" pitchFamily="34" charset="0"/>
            </a:rPr>
            <a:t>Instagram:</a:t>
          </a:r>
        </a:p>
        <a:p>
          <a:pPr>
            <a:lnSpc>
              <a:spcPct val="100000"/>
            </a:lnSpc>
            <a:defRPr cap="all"/>
          </a:pPr>
          <a:r>
            <a:rPr lang="en-US" dirty="0" err="1"/>
            <a:t>uofg_iessc</a:t>
          </a:r>
          <a:endParaRPr lang="en-US" b="0" dirty="0">
            <a:latin typeface="Century Gothic" panose="020B0502020202020204" pitchFamily="34" charset="0"/>
          </a:endParaRPr>
        </a:p>
      </dgm:t>
    </dgm:pt>
    <dgm:pt modelId="{80CDC42D-D1C7-4B02-873C-2467413CA67D}" type="parTrans" cxnId="{12829FFB-96F8-4C7C-AA84-4623E24E55A3}">
      <dgm:prSet/>
      <dgm:spPr/>
      <dgm:t>
        <a:bodyPr/>
        <a:lstStyle/>
        <a:p>
          <a:endParaRPr lang="en-US"/>
        </a:p>
      </dgm:t>
    </dgm:pt>
    <dgm:pt modelId="{627D24E6-9D3D-415A-82BF-527FAB186334}" type="sibTrans" cxnId="{12829FFB-96F8-4C7C-AA84-4623E24E55A3}">
      <dgm:prSet/>
      <dgm:spPr/>
      <dgm:t>
        <a:bodyPr/>
        <a:lstStyle/>
        <a:p>
          <a:endParaRPr lang="en-US"/>
        </a:p>
      </dgm:t>
    </dgm:pt>
    <dgm:pt modelId="{27C2473F-FAA8-494A-8D27-2B9F899D4B0B}">
      <dgm:prSet/>
      <dgm:spPr/>
      <dgm:t>
        <a:bodyPr/>
        <a:lstStyle/>
        <a:p>
          <a:pPr>
            <a:lnSpc>
              <a:spcPct val="100000"/>
            </a:lnSpc>
            <a:defRPr cap="all"/>
          </a:pPr>
          <a:r>
            <a:rPr lang="en-US" dirty="0">
              <a:latin typeface="Century Gothic" panose="020B0502020202020204" pitchFamily="34" charset="0"/>
            </a:rPr>
            <a:t>ENVIRONMENT STUDENT Mentorship program – register now!</a:t>
          </a:r>
        </a:p>
      </dgm:t>
    </dgm:pt>
    <dgm:pt modelId="{7A3D47F0-5FDB-49B7-99A3-B097187F0C13}" type="parTrans" cxnId="{59592180-265E-4C2B-BB7C-853709E7AB5D}">
      <dgm:prSet/>
      <dgm:spPr/>
      <dgm:t>
        <a:bodyPr/>
        <a:lstStyle/>
        <a:p>
          <a:endParaRPr lang="en-US"/>
        </a:p>
      </dgm:t>
    </dgm:pt>
    <dgm:pt modelId="{AA7076D1-1CF5-40BA-9BAC-3C280E03E3D5}" type="sibTrans" cxnId="{59592180-265E-4C2B-BB7C-853709E7AB5D}">
      <dgm:prSet/>
      <dgm:spPr/>
      <dgm:t>
        <a:bodyPr/>
        <a:lstStyle/>
        <a:p>
          <a:endParaRPr lang="en-US"/>
        </a:p>
      </dgm:t>
    </dgm:pt>
    <dgm:pt modelId="{B327D60B-7EF2-4B06-BAB5-D5060FA34C24}">
      <dgm:prSet/>
      <dgm:spPr/>
      <dgm:t>
        <a:bodyPr/>
        <a:lstStyle/>
        <a:p>
          <a:pPr>
            <a:lnSpc>
              <a:spcPct val="100000"/>
            </a:lnSpc>
            <a:defRPr cap="all"/>
          </a:pPr>
          <a:r>
            <a:rPr lang="en-CA" dirty="0">
              <a:latin typeface="Century Gothic" panose="020B0502020202020204" pitchFamily="34" charset="0"/>
            </a:rPr>
            <a:t>Pro tips for first year courses…</a:t>
          </a:r>
          <a:endParaRPr lang="en-US" dirty="0">
            <a:latin typeface="Century Gothic" panose="020B0502020202020204" pitchFamily="34" charset="0"/>
          </a:endParaRPr>
        </a:p>
      </dgm:t>
    </dgm:pt>
    <dgm:pt modelId="{9AE63607-78DD-4126-9282-4A7921D6E037}" type="parTrans" cxnId="{92972E1C-84A5-458A-A3CD-4E62FA553816}">
      <dgm:prSet/>
      <dgm:spPr/>
      <dgm:t>
        <a:bodyPr/>
        <a:lstStyle/>
        <a:p>
          <a:endParaRPr lang="en-US"/>
        </a:p>
      </dgm:t>
    </dgm:pt>
    <dgm:pt modelId="{1AF520BC-9ACA-48FA-9323-AFC2DEE558E3}" type="sibTrans" cxnId="{92972E1C-84A5-458A-A3CD-4E62FA553816}">
      <dgm:prSet/>
      <dgm:spPr/>
      <dgm:t>
        <a:bodyPr/>
        <a:lstStyle/>
        <a:p>
          <a:endParaRPr lang="en-US"/>
        </a:p>
      </dgm:t>
    </dgm:pt>
    <dgm:pt modelId="{844C1C8F-5773-44E8-8A6C-B1E2FEDFD8D9}" type="pres">
      <dgm:prSet presAssocID="{5CCC525B-0701-46B1-B234-12CEC23003F0}" presName="root" presStyleCnt="0">
        <dgm:presLayoutVars>
          <dgm:dir/>
          <dgm:resizeHandles val="exact"/>
        </dgm:presLayoutVars>
      </dgm:prSet>
      <dgm:spPr/>
    </dgm:pt>
    <dgm:pt modelId="{07C2017A-DF7E-4811-A7DD-176B52DBF775}" type="pres">
      <dgm:prSet presAssocID="{3EB12031-A5FE-42C5-9D14-D97244A27E38}" presName="compNode" presStyleCnt="0"/>
      <dgm:spPr/>
    </dgm:pt>
    <dgm:pt modelId="{77F9FBA1-0276-4504-9C82-A26076A7EBB0}" type="pres">
      <dgm:prSet presAssocID="{3EB12031-A5FE-42C5-9D14-D97244A27E38}" presName="iconBgRect" presStyleLbl="bgShp" presStyleIdx="0" presStyleCnt="3"/>
      <dgm:spPr>
        <a:prstGeom prst="round2DiagRect">
          <a:avLst>
            <a:gd name="adj1" fmla="val 29727"/>
            <a:gd name="adj2" fmla="val 0"/>
          </a:avLst>
        </a:prstGeom>
      </dgm:spPr>
    </dgm:pt>
    <dgm:pt modelId="{C371347A-7DA0-4BB8-9B59-97307D42633C}" type="pres">
      <dgm:prSet presAssocID="{3EB12031-A5FE-42C5-9D14-D97244A27E3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7E3486B5-1648-4DDE-B031-A066154D2E0C}" type="pres">
      <dgm:prSet presAssocID="{3EB12031-A5FE-42C5-9D14-D97244A27E38}" presName="spaceRect" presStyleCnt="0"/>
      <dgm:spPr/>
    </dgm:pt>
    <dgm:pt modelId="{7D2096C3-1D6F-4EDD-A5FA-BEE0F59ED403}" type="pres">
      <dgm:prSet presAssocID="{3EB12031-A5FE-42C5-9D14-D97244A27E38}" presName="textRect" presStyleLbl="revTx" presStyleIdx="0" presStyleCnt="3">
        <dgm:presLayoutVars>
          <dgm:chMax val="1"/>
          <dgm:chPref val="1"/>
        </dgm:presLayoutVars>
      </dgm:prSet>
      <dgm:spPr/>
    </dgm:pt>
    <dgm:pt modelId="{879619E5-E853-4481-BCD0-B71E630C3A8D}" type="pres">
      <dgm:prSet presAssocID="{627D24E6-9D3D-415A-82BF-527FAB186334}" presName="sibTrans" presStyleCnt="0"/>
      <dgm:spPr/>
    </dgm:pt>
    <dgm:pt modelId="{A08C6844-0BE9-4A4D-8E13-F5FF6A78AC7D}" type="pres">
      <dgm:prSet presAssocID="{27C2473F-FAA8-494A-8D27-2B9F899D4B0B}" presName="compNode" presStyleCnt="0"/>
      <dgm:spPr/>
    </dgm:pt>
    <dgm:pt modelId="{1615D945-717C-42F4-86A1-9744B702C7AA}" type="pres">
      <dgm:prSet presAssocID="{27C2473F-FAA8-494A-8D27-2B9F899D4B0B}" presName="iconBgRect" presStyleLbl="bgShp" presStyleIdx="1" presStyleCnt="3"/>
      <dgm:spPr>
        <a:prstGeom prst="round2DiagRect">
          <a:avLst>
            <a:gd name="adj1" fmla="val 29727"/>
            <a:gd name="adj2" fmla="val 0"/>
          </a:avLst>
        </a:prstGeom>
      </dgm:spPr>
    </dgm:pt>
    <dgm:pt modelId="{7460A232-4C46-4867-97A0-E7161337B2CC}" type="pres">
      <dgm:prSet presAssocID="{27C2473F-FAA8-494A-8D27-2B9F899D4B0B}"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ser"/>
        </a:ext>
      </dgm:extLst>
    </dgm:pt>
    <dgm:pt modelId="{4F4A8BFE-3F40-451B-B510-2161E988508F}" type="pres">
      <dgm:prSet presAssocID="{27C2473F-FAA8-494A-8D27-2B9F899D4B0B}" presName="spaceRect" presStyleCnt="0"/>
      <dgm:spPr/>
    </dgm:pt>
    <dgm:pt modelId="{9E2A2CFB-A48A-4207-8A14-34761715E4A5}" type="pres">
      <dgm:prSet presAssocID="{27C2473F-FAA8-494A-8D27-2B9F899D4B0B}" presName="textRect" presStyleLbl="revTx" presStyleIdx="1" presStyleCnt="3" custScaleY="74852" custLinFactX="18442" custLinFactNeighborX="100000" custLinFactNeighborY="-21960">
        <dgm:presLayoutVars>
          <dgm:chMax val="1"/>
          <dgm:chPref val="1"/>
        </dgm:presLayoutVars>
      </dgm:prSet>
      <dgm:spPr/>
    </dgm:pt>
    <dgm:pt modelId="{BD9DACF5-D5E9-4830-ADD6-F2A9FD753A26}" type="pres">
      <dgm:prSet presAssocID="{AA7076D1-1CF5-40BA-9BAC-3C280E03E3D5}" presName="sibTrans" presStyleCnt="0"/>
      <dgm:spPr/>
    </dgm:pt>
    <dgm:pt modelId="{D8F71941-463C-4B64-94A9-A9F340220010}" type="pres">
      <dgm:prSet presAssocID="{B327D60B-7EF2-4B06-BAB5-D5060FA34C24}" presName="compNode" presStyleCnt="0"/>
      <dgm:spPr/>
    </dgm:pt>
    <dgm:pt modelId="{1A216C66-3265-4C27-ABF1-FD1A967145BF}" type="pres">
      <dgm:prSet presAssocID="{B327D60B-7EF2-4B06-BAB5-D5060FA34C24}" presName="iconBgRect" presStyleLbl="bgShp" presStyleIdx="2" presStyleCnt="3"/>
      <dgm:spPr>
        <a:prstGeom prst="round2DiagRect">
          <a:avLst>
            <a:gd name="adj1" fmla="val 29727"/>
            <a:gd name="adj2" fmla="val 0"/>
          </a:avLst>
        </a:prstGeom>
      </dgm:spPr>
    </dgm:pt>
    <dgm:pt modelId="{84134921-3869-4E37-B226-F15FFCD67FD5}" type="pres">
      <dgm:prSet presAssocID="{B327D60B-7EF2-4B06-BAB5-D5060FA34C24}" presName="iconRect" presStyleLbl="node1" presStyleIdx="2" presStyleCnt="3"/>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Group brainstorm with solid fill"/>
        </a:ext>
      </dgm:extLst>
    </dgm:pt>
    <dgm:pt modelId="{28D7BD39-B9EE-426F-8415-6B125CAFC131}" type="pres">
      <dgm:prSet presAssocID="{B327D60B-7EF2-4B06-BAB5-D5060FA34C24}" presName="spaceRect" presStyleCnt="0"/>
      <dgm:spPr/>
    </dgm:pt>
    <dgm:pt modelId="{B85452E7-1A8B-4918-A0B4-480BC6E46DBB}" type="pres">
      <dgm:prSet presAssocID="{B327D60B-7EF2-4B06-BAB5-D5060FA34C24}" presName="textRect" presStyleLbl="revTx" presStyleIdx="2" presStyleCnt="3" custLinFactX="-13512" custLinFactNeighborX="-100000" custLinFactNeighborY="-2515">
        <dgm:presLayoutVars>
          <dgm:chMax val="1"/>
          <dgm:chPref val="1"/>
        </dgm:presLayoutVars>
      </dgm:prSet>
      <dgm:spPr/>
    </dgm:pt>
  </dgm:ptLst>
  <dgm:cxnLst>
    <dgm:cxn modelId="{DC671413-6881-4434-8EAB-DE22119FF6B4}" type="presOf" srcId="{3EB12031-A5FE-42C5-9D14-D97244A27E38}" destId="{7D2096C3-1D6F-4EDD-A5FA-BEE0F59ED403}" srcOrd="0" destOrd="0" presId="urn:microsoft.com/office/officeart/2018/5/layout/IconLeafLabelList"/>
    <dgm:cxn modelId="{92972E1C-84A5-458A-A3CD-4E62FA553816}" srcId="{5CCC525B-0701-46B1-B234-12CEC23003F0}" destId="{B327D60B-7EF2-4B06-BAB5-D5060FA34C24}" srcOrd="2" destOrd="0" parTransId="{9AE63607-78DD-4126-9282-4A7921D6E037}" sibTransId="{1AF520BC-9ACA-48FA-9323-AFC2DEE558E3}"/>
    <dgm:cxn modelId="{E7260F79-A3AE-4FA4-AA90-8500E5631129}" type="presOf" srcId="{27C2473F-FAA8-494A-8D27-2B9F899D4B0B}" destId="{9E2A2CFB-A48A-4207-8A14-34761715E4A5}" srcOrd="0" destOrd="0" presId="urn:microsoft.com/office/officeart/2018/5/layout/IconLeafLabelList"/>
    <dgm:cxn modelId="{59592180-265E-4C2B-BB7C-853709E7AB5D}" srcId="{5CCC525B-0701-46B1-B234-12CEC23003F0}" destId="{27C2473F-FAA8-494A-8D27-2B9F899D4B0B}" srcOrd="1" destOrd="0" parTransId="{7A3D47F0-5FDB-49B7-99A3-B097187F0C13}" sibTransId="{AA7076D1-1CF5-40BA-9BAC-3C280E03E3D5}"/>
    <dgm:cxn modelId="{4200A1D7-692D-410B-8F4E-243C4BE8D7FD}" type="presOf" srcId="{5CCC525B-0701-46B1-B234-12CEC23003F0}" destId="{844C1C8F-5773-44E8-8A6C-B1E2FEDFD8D9}" srcOrd="0" destOrd="0" presId="urn:microsoft.com/office/officeart/2018/5/layout/IconLeafLabelList"/>
    <dgm:cxn modelId="{E7D4DFE6-F72D-464B-BBBD-34E076B4236F}" type="presOf" srcId="{B327D60B-7EF2-4B06-BAB5-D5060FA34C24}" destId="{B85452E7-1A8B-4918-A0B4-480BC6E46DBB}" srcOrd="0" destOrd="0" presId="urn:microsoft.com/office/officeart/2018/5/layout/IconLeafLabelList"/>
    <dgm:cxn modelId="{12829FFB-96F8-4C7C-AA84-4623E24E55A3}" srcId="{5CCC525B-0701-46B1-B234-12CEC23003F0}" destId="{3EB12031-A5FE-42C5-9D14-D97244A27E38}" srcOrd="0" destOrd="0" parTransId="{80CDC42D-D1C7-4B02-873C-2467413CA67D}" sibTransId="{627D24E6-9D3D-415A-82BF-527FAB186334}"/>
    <dgm:cxn modelId="{E2188D50-E97D-4160-8EBB-FCE7A9099E22}" type="presParOf" srcId="{844C1C8F-5773-44E8-8A6C-B1E2FEDFD8D9}" destId="{07C2017A-DF7E-4811-A7DD-176B52DBF775}" srcOrd="0" destOrd="0" presId="urn:microsoft.com/office/officeart/2018/5/layout/IconLeafLabelList"/>
    <dgm:cxn modelId="{9866BE8F-9A0E-4B84-A6CB-C3A49E806021}" type="presParOf" srcId="{07C2017A-DF7E-4811-A7DD-176B52DBF775}" destId="{77F9FBA1-0276-4504-9C82-A26076A7EBB0}" srcOrd="0" destOrd="0" presId="urn:microsoft.com/office/officeart/2018/5/layout/IconLeafLabelList"/>
    <dgm:cxn modelId="{B84618E1-A0AB-4CD9-97D2-C4E9297B0BBC}" type="presParOf" srcId="{07C2017A-DF7E-4811-A7DD-176B52DBF775}" destId="{C371347A-7DA0-4BB8-9B59-97307D42633C}" srcOrd="1" destOrd="0" presId="urn:microsoft.com/office/officeart/2018/5/layout/IconLeafLabelList"/>
    <dgm:cxn modelId="{25D5BAF2-2C7C-4A82-B93C-FAB3C956B2CE}" type="presParOf" srcId="{07C2017A-DF7E-4811-A7DD-176B52DBF775}" destId="{7E3486B5-1648-4DDE-B031-A066154D2E0C}" srcOrd="2" destOrd="0" presId="urn:microsoft.com/office/officeart/2018/5/layout/IconLeafLabelList"/>
    <dgm:cxn modelId="{71C21EAC-6A7F-4C95-9F2E-336B251B931A}" type="presParOf" srcId="{07C2017A-DF7E-4811-A7DD-176B52DBF775}" destId="{7D2096C3-1D6F-4EDD-A5FA-BEE0F59ED403}" srcOrd="3" destOrd="0" presId="urn:microsoft.com/office/officeart/2018/5/layout/IconLeafLabelList"/>
    <dgm:cxn modelId="{AB2BE12F-D000-4575-9AB3-D8613E8247D8}" type="presParOf" srcId="{844C1C8F-5773-44E8-8A6C-B1E2FEDFD8D9}" destId="{879619E5-E853-4481-BCD0-B71E630C3A8D}" srcOrd="1" destOrd="0" presId="urn:microsoft.com/office/officeart/2018/5/layout/IconLeafLabelList"/>
    <dgm:cxn modelId="{058DCE35-4235-4168-83A0-01D34C86C488}" type="presParOf" srcId="{844C1C8F-5773-44E8-8A6C-B1E2FEDFD8D9}" destId="{A08C6844-0BE9-4A4D-8E13-F5FF6A78AC7D}" srcOrd="2" destOrd="0" presId="urn:microsoft.com/office/officeart/2018/5/layout/IconLeafLabelList"/>
    <dgm:cxn modelId="{47CF250D-DE40-4B52-889D-488D9151A26F}" type="presParOf" srcId="{A08C6844-0BE9-4A4D-8E13-F5FF6A78AC7D}" destId="{1615D945-717C-42F4-86A1-9744B702C7AA}" srcOrd="0" destOrd="0" presId="urn:microsoft.com/office/officeart/2018/5/layout/IconLeafLabelList"/>
    <dgm:cxn modelId="{021D78DE-1FB8-4D84-A3AA-456FE843A3AA}" type="presParOf" srcId="{A08C6844-0BE9-4A4D-8E13-F5FF6A78AC7D}" destId="{7460A232-4C46-4867-97A0-E7161337B2CC}" srcOrd="1" destOrd="0" presId="urn:microsoft.com/office/officeart/2018/5/layout/IconLeafLabelList"/>
    <dgm:cxn modelId="{CCA91CB4-B57E-4A6D-A95E-DDE5F33A8A06}" type="presParOf" srcId="{A08C6844-0BE9-4A4D-8E13-F5FF6A78AC7D}" destId="{4F4A8BFE-3F40-451B-B510-2161E988508F}" srcOrd="2" destOrd="0" presId="urn:microsoft.com/office/officeart/2018/5/layout/IconLeafLabelList"/>
    <dgm:cxn modelId="{0569207F-B526-4EB9-83C3-BDEB5A457489}" type="presParOf" srcId="{A08C6844-0BE9-4A4D-8E13-F5FF6A78AC7D}" destId="{9E2A2CFB-A48A-4207-8A14-34761715E4A5}" srcOrd="3" destOrd="0" presId="urn:microsoft.com/office/officeart/2018/5/layout/IconLeafLabelList"/>
    <dgm:cxn modelId="{EEE21BEB-B994-431D-B258-544BB2B6C245}" type="presParOf" srcId="{844C1C8F-5773-44E8-8A6C-B1E2FEDFD8D9}" destId="{BD9DACF5-D5E9-4830-ADD6-F2A9FD753A26}" srcOrd="3" destOrd="0" presId="urn:microsoft.com/office/officeart/2018/5/layout/IconLeafLabelList"/>
    <dgm:cxn modelId="{8975E3D3-9231-4B31-8B63-7C89E77E67CD}" type="presParOf" srcId="{844C1C8F-5773-44E8-8A6C-B1E2FEDFD8D9}" destId="{D8F71941-463C-4B64-94A9-A9F340220010}" srcOrd="4" destOrd="0" presId="urn:microsoft.com/office/officeart/2018/5/layout/IconLeafLabelList"/>
    <dgm:cxn modelId="{B7F240B2-B830-4952-97C2-B3D2338FCB9A}" type="presParOf" srcId="{D8F71941-463C-4B64-94A9-A9F340220010}" destId="{1A216C66-3265-4C27-ABF1-FD1A967145BF}" srcOrd="0" destOrd="0" presId="urn:microsoft.com/office/officeart/2018/5/layout/IconLeafLabelList"/>
    <dgm:cxn modelId="{93810184-0D6F-4625-9F7C-3E11E764C485}" type="presParOf" srcId="{D8F71941-463C-4B64-94A9-A9F340220010}" destId="{84134921-3869-4E37-B226-F15FFCD67FD5}" srcOrd="1" destOrd="0" presId="urn:microsoft.com/office/officeart/2018/5/layout/IconLeafLabelList"/>
    <dgm:cxn modelId="{14B61AE5-762B-4E93-A71D-03564278BCF1}" type="presParOf" srcId="{D8F71941-463C-4B64-94A9-A9F340220010}" destId="{28D7BD39-B9EE-426F-8415-6B125CAFC131}" srcOrd="2" destOrd="0" presId="urn:microsoft.com/office/officeart/2018/5/layout/IconLeafLabelList"/>
    <dgm:cxn modelId="{6726596B-AC49-4F6E-A66E-E1C073A33616}" type="presParOf" srcId="{D8F71941-463C-4B64-94A9-A9F340220010}" destId="{B85452E7-1A8B-4918-A0B4-480BC6E46DBB}" srcOrd="3" destOrd="0" presId="urn:microsoft.com/office/officeart/2018/5/layout/IconLeaf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62A40-8514-469B-BC2D-9725E3E28E34}">
      <dsp:nvSpPr>
        <dsp:cNvPr id="0" name=""/>
        <dsp:cNvSpPr/>
      </dsp:nvSpPr>
      <dsp:spPr>
        <a:xfrm>
          <a:off x="0" y="30155"/>
          <a:ext cx="2250280" cy="135016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b="0" kern="1200" dirty="0">
              <a:latin typeface="Century Gothic" panose="020B0502020202020204" pitchFamily="34" charset="0"/>
            </a:rPr>
            <a:t>Carie Devitt – Academic Advisor for all students in BIESP</a:t>
          </a:r>
        </a:p>
        <a:p>
          <a:pPr marL="0" lvl="0" indent="0" algn="ctr" defTabSz="711200">
            <a:lnSpc>
              <a:spcPct val="90000"/>
            </a:lnSpc>
            <a:spcBef>
              <a:spcPct val="0"/>
            </a:spcBef>
            <a:spcAft>
              <a:spcPct val="35000"/>
            </a:spcAft>
            <a:buNone/>
          </a:pPr>
          <a:r>
            <a:rPr lang="en-CA" sz="1600" b="0" kern="1200" dirty="0">
              <a:latin typeface="Century Gothic" panose="020B0502020202020204" pitchFamily="34" charset="0"/>
            </a:rPr>
            <a:t>(she/her)</a:t>
          </a:r>
          <a:endParaRPr lang="en-US" sz="1600" b="0" kern="1200" dirty="0">
            <a:latin typeface="Century Gothic" panose="020B0502020202020204" pitchFamily="34" charset="0"/>
          </a:endParaRPr>
        </a:p>
      </dsp:txBody>
      <dsp:txXfrm>
        <a:off x="0" y="30155"/>
        <a:ext cx="2250280" cy="1350168"/>
      </dsp:txXfrm>
    </dsp:sp>
    <dsp:sp modelId="{DC7EC80F-8FE4-4581-916E-F7BAE0216891}">
      <dsp:nvSpPr>
        <dsp:cNvPr id="0" name=""/>
        <dsp:cNvSpPr/>
      </dsp:nvSpPr>
      <dsp:spPr>
        <a:xfrm>
          <a:off x="2475308" y="30155"/>
          <a:ext cx="2250280" cy="1350168"/>
        </a:xfrm>
        <a:prstGeom prst="rect">
          <a:avLst/>
        </a:prstGeom>
        <a:solidFill>
          <a:schemeClr val="accent5">
            <a:hueOff val="-3917"/>
            <a:satOff val="-4294"/>
            <a:lumOff val="-215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First point of contact for BIESP program information</a:t>
          </a:r>
          <a:endParaRPr lang="en-US" sz="1600" kern="1200" dirty="0">
            <a:latin typeface="Century Gothic" panose="020B0502020202020204" pitchFamily="34" charset="0"/>
          </a:endParaRPr>
        </a:p>
      </dsp:txBody>
      <dsp:txXfrm>
        <a:off x="2475308" y="30155"/>
        <a:ext cx="2250280" cy="1350168"/>
      </dsp:txXfrm>
    </dsp:sp>
    <dsp:sp modelId="{DE090A8B-43A1-4092-BF3F-9406E8FF56E7}">
      <dsp:nvSpPr>
        <dsp:cNvPr id="0" name=""/>
        <dsp:cNvSpPr/>
      </dsp:nvSpPr>
      <dsp:spPr>
        <a:xfrm>
          <a:off x="4950617" y="30155"/>
          <a:ext cx="2250280" cy="1350168"/>
        </a:xfrm>
        <a:prstGeom prst="rect">
          <a:avLst/>
        </a:prstGeom>
        <a:solidFill>
          <a:schemeClr val="accent5">
            <a:hueOff val="-7835"/>
            <a:satOff val="-8588"/>
            <a:lumOff val="-431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General policy help – making sense of the University Rules</a:t>
          </a:r>
          <a:endParaRPr lang="en-US" sz="1600" kern="1200" dirty="0">
            <a:latin typeface="Century Gothic" panose="020B0502020202020204" pitchFamily="34" charset="0"/>
          </a:endParaRPr>
        </a:p>
      </dsp:txBody>
      <dsp:txXfrm>
        <a:off x="4950617" y="30155"/>
        <a:ext cx="2250280" cy="1350168"/>
      </dsp:txXfrm>
    </dsp:sp>
    <dsp:sp modelId="{B1F7A7C8-93E9-4D26-8E2C-2C7B0CAF961F}">
      <dsp:nvSpPr>
        <dsp:cNvPr id="0" name=""/>
        <dsp:cNvSpPr/>
      </dsp:nvSpPr>
      <dsp:spPr>
        <a:xfrm>
          <a:off x="0" y="1605351"/>
          <a:ext cx="2250280" cy="1350168"/>
        </a:xfrm>
        <a:prstGeom prst="rect">
          <a:avLst/>
        </a:prstGeom>
        <a:solidFill>
          <a:schemeClr val="accent5">
            <a:hueOff val="-11752"/>
            <a:satOff val="-12883"/>
            <a:lumOff val="-647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Course schedule difficulties</a:t>
          </a:r>
          <a:endParaRPr lang="en-US" sz="1600" kern="1200" dirty="0">
            <a:latin typeface="Century Gothic" panose="020B0502020202020204" pitchFamily="34" charset="0"/>
          </a:endParaRPr>
        </a:p>
      </dsp:txBody>
      <dsp:txXfrm>
        <a:off x="0" y="1605351"/>
        <a:ext cx="2250280" cy="1350168"/>
      </dsp:txXfrm>
    </dsp:sp>
    <dsp:sp modelId="{12EBBD7C-0343-4C48-8709-C0EE59034DC5}">
      <dsp:nvSpPr>
        <dsp:cNvPr id="0" name=""/>
        <dsp:cNvSpPr/>
      </dsp:nvSpPr>
      <dsp:spPr>
        <a:xfrm>
          <a:off x="2475308" y="1605351"/>
          <a:ext cx="2250280" cy="1350168"/>
        </a:xfrm>
        <a:prstGeom prst="rect">
          <a:avLst/>
        </a:prstGeom>
        <a:solidFill>
          <a:schemeClr val="accent5">
            <a:hueOff val="-15669"/>
            <a:satOff val="-17177"/>
            <a:lumOff val="-862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Missed class time or exams (academic consideration)</a:t>
          </a:r>
          <a:endParaRPr lang="en-US" sz="1600" kern="1200" dirty="0">
            <a:latin typeface="Century Gothic" panose="020B0502020202020204" pitchFamily="34" charset="0"/>
          </a:endParaRPr>
        </a:p>
      </dsp:txBody>
      <dsp:txXfrm>
        <a:off x="2475308" y="1605351"/>
        <a:ext cx="2250280" cy="1350168"/>
      </dsp:txXfrm>
    </dsp:sp>
    <dsp:sp modelId="{07A8E918-69A9-411E-B036-1B83465D8181}">
      <dsp:nvSpPr>
        <dsp:cNvPr id="0" name=""/>
        <dsp:cNvSpPr/>
      </dsp:nvSpPr>
      <dsp:spPr>
        <a:xfrm>
          <a:off x="4950617" y="1605351"/>
          <a:ext cx="2250280" cy="1350168"/>
        </a:xfrm>
        <a:prstGeom prst="rect">
          <a:avLst/>
        </a:prstGeom>
        <a:solidFill>
          <a:schemeClr val="accent5">
            <a:hueOff val="-19587"/>
            <a:satOff val="-21471"/>
            <a:lumOff val="-1078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CA" sz="1600" kern="1200" dirty="0">
              <a:latin typeface="Century Gothic" panose="020B0502020202020204" pitchFamily="34" charset="0"/>
            </a:rPr>
            <a:t>Graduation Requirements</a:t>
          </a:r>
          <a:endParaRPr lang="en-US" sz="1600" kern="1200" dirty="0">
            <a:latin typeface="Century Gothic" panose="020B0502020202020204" pitchFamily="34" charset="0"/>
          </a:endParaRPr>
        </a:p>
      </dsp:txBody>
      <dsp:txXfrm>
        <a:off x="4950617" y="1605351"/>
        <a:ext cx="2250280" cy="13501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0B132-263B-49E9-AE6C-A9D51F054E9B}">
      <dsp:nvSpPr>
        <dsp:cNvPr id="0" name=""/>
        <dsp:cNvSpPr/>
      </dsp:nvSpPr>
      <dsp:spPr>
        <a:xfrm>
          <a:off x="0" y="3128"/>
          <a:ext cx="416790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C793A2-85C4-475F-9EE6-8BCFE32D78CE}">
      <dsp:nvSpPr>
        <dsp:cNvPr id="0" name=""/>
        <dsp:cNvSpPr/>
      </dsp:nvSpPr>
      <dsp:spPr>
        <a:xfrm>
          <a:off x="0" y="3128"/>
          <a:ext cx="4167900" cy="1284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CA" sz="2000" kern="1200" dirty="0">
              <a:latin typeface="Century Gothic" panose="020B0502020202020204" pitchFamily="34" charset="0"/>
            </a:rPr>
            <a:t>F26 Classes start Thursday September 10</a:t>
          </a:r>
          <a:r>
            <a:rPr lang="en-CA" sz="2000" kern="1200" baseline="30000" dirty="0">
              <a:latin typeface="Century Gothic" panose="020B0502020202020204" pitchFamily="34" charset="0"/>
            </a:rPr>
            <a:t>th </a:t>
          </a:r>
          <a:r>
            <a:rPr lang="en-CA" sz="2000" kern="1200" dirty="0">
              <a:latin typeface="Century Gothic" panose="020B0502020202020204" pitchFamily="34" charset="0"/>
            </a:rPr>
            <a:t>Do NOT miss any classes!</a:t>
          </a:r>
          <a:endParaRPr lang="en-US" sz="2000" kern="1200" dirty="0">
            <a:latin typeface="Century Gothic" panose="020B0502020202020204" pitchFamily="34" charset="0"/>
          </a:endParaRPr>
        </a:p>
      </dsp:txBody>
      <dsp:txXfrm>
        <a:off x="0" y="3128"/>
        <a:ext cx="4167900" cy="1284569"/>
      </dsp:txXfrm>
    </dsp:sp>
    <dsp:sp modelId="{2F97422F-FEB9-4AD0-96F0-C47EF9002FE8}">
      <dsp:nvSpPr>
        <dsp:cNvPr id="0" name=""/>
        <dsp:cNvSpPr/>
      </dsp:nvSpPr>
      <dsp:spPr>
        <a:xfrm>
          <a:off x="0" y="1287697"/>
          <a:ext cx="416790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A78177-9D01-4B78-88BC-5FF5FF9C5E61}">
      <dsp:nvSpPr>
        <dsp:cNvPr id="0" name=""/>
        <dsp:cNvSpPr/>
      </dsp:nvSpPr>
      <dsp:spPr>
        <a:xfrm>
          <a:off x="0" y="1287697"/>
          <a:ext cx="4163829" cy="185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CA" sz="2000" kern="1200" dirty="0">
              <a:latin typeface="Century Gothic" panose="020B0502020202020204" pitchFamily="34" charset="0"/>
            </a:rPr>
            <a:t>Last day to </a:t>
          </a:r>
          <a:r>
            <a:rPr lang="en-CA" sz="2000" b="1" kern="1200" dirty="0">
              <a:latin typeface="Century Gothic" panose="020B0502020202020204" pitchFamily="34" charset="0"/>
            </a:rPr>
            <a:t>add</a:t>
          </a:r>
          <a:r>
            <a:rPr lang="en-CA" sz="2000" kern="1200" dirty="0">
              <a:latin typeface="Century Gothic" panose="020B0502020202020204" pitchFamily="34" charset="0"/>
            </a:rPr>
            <a:t> classes or change course sections for F26 is September 18</a:t>
          </a:r>
          <a:r>
            <a:rPr lang="en-CA" sz="2000" kern="1200" baseline="30000" dirty="0">
              <a:latin typeface="Century Gothic" panose="020B0502020202020204" pitchFamily="34" charset="0"/>
            </a:rPr>
            <a:t>th</a:t>
          </a:r>
          <a:r>
            <a:rPr lang="en-CA" sz="2000" kern="1200" dirty="0">
              <a:latin typeface="Century Gothic" panose="020B0502020202020204" pitchFamily="34" charset="0"/>
            </a:rPr>
            <a:t> </a:t>
          </a:r>
        </a:p>
        <a:p>
          <a:pPr marL="0" lvl="0" indent="0" algn="l" defTabSz="889000">
            <a:lnSpc>
              <a:spcPct val="90000"/>
            </a:lnSpc>
            <a:spcBef>
              <a:spcPct val="0"/>
            </a:spcBef>
            <a:spcAft>
              <a:spcPct val="35000"/>
            </a:spcAft>
            <a:buNone/>
          </a:pPr>
          <a:r>
            <a:rPr lang="en-CA" sz="2000" kern="1200" dirty="0">
              <a:latin typeface="Century Gothic" panose="020B0502020202020204" pitchFamily="34" charset="0"/>
            </a:rPr>
            <a:t>Last day to </a:t>
          </a:r>
          <a:r>
            <a:rPr lang="en-CA" sz="2000" b="1" kern="1200" dirty="0">
              <a:latin typeface="Century Gothic" panose="020B0502020202020204" pitchFamily="34" charset="0"/>
            </a:rPr>
            <a:t>drop</a:t>
          </a:r>
          <a:r>
            <a:rPr lang="en-CA" sz="2000" kern="1200" dirty="0">
              <a:latin typeface="Century Gothic" panose="020B0502020202020204" pitchFamily="34" charset="0"/>
            </a:rPr>
            <a:t> classes for F26 is the last class day –December 4</a:t>
          </a:r>
          <a:r>
            <a:rPr lang="en-CA" sz="2000" kern="1200" baseline="30000" dirty="0">
              <a:latin typeface="Century Gothic" panose="020B0502020202020204" pitchFamily="34" charset="0"/>
            </a:rPr>
            <a:t>th</a:t>
          </a:r>
          <a:r>
            <a:rPr lang="en-CA" sz="2000" kern="1200" dirty="0">
              <a:latin typeface="Century Gothic" panose="020B0502020202020204" pitchFamily="34" charset="0"/>
            </a:rPr>
            <a:t>     </a:t>
          </a:r>
          <a:endParaRPr lang="en-US" sz="2000" kern="1200" dirty="0">
            <a:latin typeface="Century Gothic" panose="020B0502020202020204" pitchFamily="34" charset="0"/>
          </a:endParaRPr>
        </a:p>
      </dsp:txBody>
      <dsp:txXfrm>
        <a:off x="0" y="1287697"/>
        <a:ext cx="4163829" cy="1853556"/>
      </dsp:txXfrm>
    </dsp:sp>
    <dsp:sp modelId="{6F45CBF8-5B03-4E83-BF6E-9943ECED7C39}">
      <dsp:nvSpPr>
        <dsp:cNvPr id="0" name=""/>
        <dsp:cNvSpPr/>
      </dsp:nvSpPr>
      <dsp:spPr>
        <a:xfrm>
          <a:off x="0" y="3141254"/>
          <a:ext cx="4167900" cy="0"/>
        </a:xfrm>
        <a:prstGeom prst="line">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8B9A1E-28C2-48A3-AEBB-E58A5D2E59B7}">
      <dsp:nvSpPr>
        <dsp:cNvPr id="0" name=""/>
        <dsp:cNvSpPr/>
      </dsp:nvSpPr>
      <dsp:spPr>
        <a:xfrm>
          <a:off x="0" y="3141254"/>
          <a:ext cx="4167900" cy="1284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CA" sz="2000" kern="1200" dirty="0">
              <a:latin typeface="Century Gothic" panose="020B0502020202020204" pitchFamily="34" charset="0"/>
            </a:rPr>
            <a:t>Schedule of dates is in the current Undergraduate Calendar – stay on top of dates!</a:t>
          </a:r>
          <a:endParaRPr lang="en-US" sz="2000" kern="1200" dirty="0">
            <a:latin typeface="Century Gothic" panose="020B0502020202020204" pitchFamily="34" charset="0"/>
          </a:endParaRPr>
        </a:p>
      </dsp:txBody>
      <dsp:txXfrm>
        <a:off x="0" y="3141254"/>
        <a:ext cx="4167900" cy="12845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1D50E-9879-4657-B1F7-69A9CDA835FD}">
      <dsp:nvSpPr>
        <dsp:cNvPr id="0" name=""/>
        <dsp:cNvSpPr/>
      </dsp:nvSpPr>
      <dsp:spPr>
        <a:xfrm>
          <a:off x="441699" y="149455"/>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A9BF004-05E3-4578-B4DE-90A028A59B87}">
      <dsp:nvSpPr>
        <dsp:cNvPr id="0" name=""/>
        <dsp:cNvSpPr/>
      </dsp:nvSpPr>
      <dsp:spPr>
        <a:xfrm>
          <a:off x="8262" y="102909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defRPr b="1"/>
          </a:pPr>
          <a:endParaRPr lang="en-US" sz="1600" kern="1200" dirty="0"/>
        </a:p>
      </dsp:txBody>
      <dsp:txXfrm>
        <a:off x="8262" y="1029093"/>
        <a:ext cx="1397890" cy="1822500"/>
      </dsp:txXfrm>
    </dsp:sp>
    <dsp:sp modelId="{BF393EFF-8902-45DF-A330-225CA4B58D98}">
      <dsp:nvSpPr>
        <dsp:cNvPr id="0" name=""/>
        <dsp:cNvSpPr/>
      </dsp:nvSpPr>
      <dsp:spPr>
        <a:xfrm>
          <a:off x="1" y="819456"/>
          <a:ext cx="1397890" cy="883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F0502020204030204" pitchFamily="34" charset="0"/>
            </a:rPr>
            <a:t>Responsibilities</a:t>
          </a:r>
        </a:p>
        <a:p>
          <a:pPr marL="0" lvl="0" indent="0" algn="ctr" defTabSz="622300">
            <a:lnSpc>
              <a:spcPct val="90000"/>
            </a:lnSpc>
            <a:spcBef>
              <a:spcPct val="0"/>
            </a:spcBef>
            <a:spcAft>
              <a:spcPct val="35000"/>
            </a:spcAft>
            <a:buNone/>
          </a:pPr>
          <a:r>
            <a:rPr lang="en-CA" sz="1400" kern="1200" dirty="0">
              <a:latin typeface="Abadi" panose="020F0502020204030204" pitchFamily="34" charset="0"/>
            </a:rPr>
            <a:t>It’s up to you to seek out the information you need. </a:t>
          </a:r>
        </a:p>
        <a:p>
          <a:pPr marL="0" lvl="0" indent="0" algn="ctr" defTabSz="622300">
            <a:lnSpc>
              <a:spcPct val="90000"/>
            </a:lnSpc>
            <a:spcBef>
              <a:spcPct val="0"/>
            </a:spcBef>
            <a:spcAft>
              <a:spcPct val="35000"/>
            </a:spcAft>
            <a:buNone/>
          </a:pPr>
          <a:r>
            <a:rPr lang="en-CA" sz="1400" kern="1200" dirty="0">
              <a:latin typeface="Abadi" panose="020F0502020204030204" pitchFamily="34" charset="0"/>
            </a:rPr>
            <a:t>Help is available, but you NEED TO ASK</a:t>
          </a:r>
          <a:endParaRPr lang="en-US" sz="1400" kern="1200" dirty="0">
            <a:latin typeface="Abadi" panose="020F0502020204030204" pitchFamily="34" charset="0"/>
          </a:endParaRPr>
        </a:p>
      </dsp:txBody>
      <dsp:txXfrm>
        <a:off x="1" y="819456"/>
        <a:ext cx="1397890" cy="883046"/>
      </dsp:txXfrm>
    </dsp:sp>
    <dsp:sp modelId="{AAF9F38E-34DA-41A3-A805-19DCA6D3CA0A}">
      <dsp:nvSpPr>
        <dsp:cNvPr id="0" name=""/>
        <dsp:cNvSpPr/>
      </dsp:nvSpPr>
      <dsp:spPr>
        <a:xfrm>
          <a:off x="2054435" y="118872"/>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17D8F05-7FD6-4132-80C8-BF438911997C}">
      <dsp:nvSpPr>
        <dsp:cNvPr id="0" name=""/>
        <dsp:cNvSpPr/>
      </dsp:nvSpPr>
      <dsp:spPr>
        <a:xfrm>
          <a:off x="1650784" y="1102170"/>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defRPr b="1"/>
          </a:pPr>
          <a:endParaRPr lang="en-US" sz="1600" kern="1200" dirty="0"/>
        </a:p>
      </dsp:txBody>
      <dsp:txXfrm>
        <a:off x="1650784" y="1102170"/>
        <a:ext cx="1397890" cy="1822500"/>
      </dsp:txXfrm>
    </dsp:sp>
    <dsp:sp modelId="{71771069-EFD6-41A1-BF14-EA14A22543B5}">
      <dsp:nvSpPr>
        <dsp:cNvPr id="0" name=""/>
        <dsp:cNvSpPr/>
      </dsp:nvSpPr>
      <dsp:spPr>
        <a:xfrm>
          <a:off x="1668258" y="817623"/>
          <a:ext cx="1397890" cy="5907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No one will chase down your assignments</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If you hand something in late, you will lose marks. Not at all? You’ll get 0.</a:t>
          </a:r>
          <a:endParaRPr lang="en-US" sz="1400" kern="1200" dirty="0">
            <a:latin typeface="Abadi" panose="020B0604020104020204" pitchFamily="34" charset="0"/>
          </a:endParaRPr>
        </a:p>
      </dsp:txBody>
      <dsp:txXfrm>
        <a:off x="1668258" y="817623"/>
        <a:ext cx="1397890" cy="590738"/>
      </dsp:txXfrm>
    </dsp:sp>
    <dsp:sp modelId="{F92DB61C-BB62-422D-A6A7-2E0B1906011A}">
      <dsp:nvSpPr>
        <dsp:cNvPr id="0" name=""/>
        <dsp:cNvSpPr/>
      </dsp:nvSpPr>
      <dsp:spPr>
        <a:xfrm>
          <a:off x="3676197" y="115224"/>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F73C04-B9B5-40D5-89D8-9C51E1ABED84}">
      <dsp:nvSpPr>
        <dsp:cNvPr id="0" name=""/>
        <dsp:cNvSpPr/>
      </dsp:nvSpPr>
      <dsp:spPr>
        <a:xfrm>
          <a:off x="3293306" y="104972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b="1"/>
          </a:pPr>
          <a:endParaRPr lang="en-US" sz="1600" kern="1200" dirty="0"/>
        </a:p>
      </dsp:txBody>
      <dsp:txXfrm>
        <a:off x="3293306" y="1049723"/>
        <a:ext cx="1397890" cy="1822500"/>
      </dsp:txXfrm>
    </dsp:sp>
    <dsp:sp modelId="{BA24C6A3-E0AF-426B-B9DF-255957C6AE60}">
      <dsp:nvSpPr>
        <dsp:cNvPr id="0" name=""/>
        <dsp:cNvSpPr/>
      </dsp:nvSpPr>
      <dsp:spPr>
        <a:xfrm>
          <a:off x="3335662" y="823710"/>
          <a:ext cx="1397890" cy="800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Deadlines</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Ask instructors if you need mid-semester academic consideration for:</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 </a:t>
          </a:r>
          <a:r>
            <a:rPr lang="en-CA" sz="1400" b="1" kern="1200" dirty="0">
              <a:latin typeface="Abadi" panose="020B0604020104020204" pitchFamily="34" charset="0"/>
            </a:rPr>
            <a:t>medical</a:t>
          </a:r>
        </a:p>
        <a:p>
          <a:pPr marL="0" lvl="0" indent="0" algn="ctr" defTabSz="622300">
            <a:lnSpc>
              <a:spcPct val="90000"/>
            </a:lnSpc>
            <a:spcBef>
              <a:spcPct val="0"/>
            </a:spcBef>
            <a:spcAft>
              <a:spcPct val="35000"/>
            </a:spcAft>
            <a:buNone/>
          </a:pPr>
          <a:r>
            <a:rPr lang="en-CA" sz="1400" b="1" kern="1200" dirty="0">
              <a:latin typeface="Abadi" panose="020B0604020104020204" pitchFamily="34" charset="0"/>
            </a:rPr>
            <a:t>psychological</a:t>
          </a:r>
          <a:r>
            <a:rPr lang="en-CA" sz="1400" kern="1200" dirty="0">
              <a:latin typeface="Abadi" panose="020B0604020104020204" pitchFamily="34" charset="0"/>
            </a:rPr>
            <a:t> or </a:t>
          </a:r>
        </a:p>
        <a:p>
          <a:pPr marL="0" lvl="0" indent="0" algn="ctr" defTabSz="622300">
            <a:lnSpc>
              <a:spcPct val="90000"/>
            </a:lnSpc>
            <a:spcBef>
              <a:spcPct val="0"/>
            </a:spcBef>
            <a:spcAft>
              <a:spcPct val="35000"/>
            </a:spcAft>
            <a:buNone/>
          </a:pPr>
          <a:r>
            <a:rPr lang="en-CA" sz="1400" b="1" kern="1200" dirty="0">
              <a:latin typeface="Abadi" panose="020B0604020104020204" pitchFamily="34" charset="0"/>
            </a:rPr>
            <a:t>compassionate</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 grounds. </a:t>
          </a:r>
          <a:endParaRPr lang="en-US" sz="1400" kern="1200" dirty="0">
            <a:latin typeface="Abadi" panose="020B0604020104020204" pitchFamily="34" charset="0"/>
          </a:endParaRPr>
        </a:p>
      </dsp:txBody>
      <dsp:txXfrm>
        <a:off x="3335662" y="823710"/>
        <a:ext cx="1397890" cy="800528"/>
      </dsp:txXfrm>
    </dsp:sp>
    <dsp:sp modelId="{CF9B0594-087A-41DB-A201-9755D696F782}">
      <dsp:nvSpPr>
        <dsp:cNvPr id="0" name=""/>
        <dsp:cNvSpPr/>
      </dsp:nvSpPr>
      <dsp:spPr>
        <a:xfrm>
          <a:off x="5323107" y="97417"/>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4175222-4481-4B5C-9C67-4669B93C839D}">
      <dsp:nvSpPr>
        <dsp:cNvPr id="0" name=""/>
        <dsp:cNvSpPr/>
      </dsp:nvSpPr>
      <dsp:spPr>
        <a:xfrm>
          <a:off x="4935827" y="1024313"/>
          <a:ext cx="1397890" cy="18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b="1"/>
          </a:pPr>
          <a:endParaRPr lang="en-US" sz="1600" kern="1200" dirty="0"/>
        </a:p>
      </dsp:txBody>
      <dsp:txXfrm>
        <a:off x="4935827" y="1024313"/>
        <a:ext cx="1397890" cy="1822500"/>
      </dsp:txXfrm>
    </dsp:sp>
    <dsp:sp modelId="{43E9CC6E-8894-47E3-9E55-A707A3936D33}">
      <dsp:nvSpPr>
        <dsp:cNvPr id="0" name=""/>
        <dsp:cNvSpPr/>
      </dsp:nvSpPr>
      <dsp:spPr>
        <a:xfrm>
          <a:off x="4923610" y="746820"/>
          <a:ext cx="1397890" cy="902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CA" sz="1400" b="1" kern="1200" dirty="0">
              <a:latin typeface="Abadi" panose="020B0604020104020204" pitchFamily="34" charset="0"/>
            </a:rPr>
            <a:t>Learning expectations</a:t>
          </a:r>
          <a:endParaRPr lang="en-CA" sz="1400" kern="1200" dirty="0">
            <a:latin typeface="Abadi" panose="020B0604020104020204" pitchFamily="34" charset="0"/>
          </a:endParaRP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Clearly laid out in </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COURSE OUTLINES.</a:t>
          </a:r>
        </a:p>
        <a:p>
          <a:pPr marL="0" lvl="0" indent="0" algn="ctr" defTabSz="622300">
            <a:lnSpc>
              <a:spcPct val="90000"/>
            </a:lnSpc>
            <a:spcBef>
              <a:spcPct val="0"/>
            </a:spcBef>
            <a:spcAft>
              <a:spcPct val="35000"/>
            </a:spcAft>
            <a:buNone/>
          </a:pPr>
          <a:endParaRPr lang="en-CA" sz="1400" kern="1200" dirty="0">
            <a:latin typeface="Abadi" panose="020B0604020104020204" pitchFamily="34" charset="0"/>
          </a:endParaRPr>
        </a:p>
        <a:p>
          <a:pPr marL="0" lvl="0" indent="0" algn="ctr" defTabSz="622300">
            <a:lnSpc>
              <a:spcPct val="90000"/>
            </a:lnSpc>
            <a:spcBef>
              <a:spcPct val="0"/>
            </a:spcBef>
            <a:spcAft>
              <a:spcPct val="35000"/>
            </a:spcAft>
            <a:buNone/>
          </a:pPr>
          <a:r>
            <a:rPr lang="en-CA" sz="1400" kern="1200" dirty="0">
              <a:latin typeface="Abadi" panose="020B0604020104020204" pitchFamily="34" charset="0"/>
            </a:rPr>
            <a:t>Carie’s TIP</a:t>
          </a:r>
        </a:p>
        <a:p>
          <a:pPr marL="0" lvl="0" indent="0" algn="ctr" defTabSz="622300">
            <a:lnSpc>
              <a:spcPct val="90000"/>
            </a:lnSpc>
            <a:spcBef>
              <a:spcPct val="0"/>
            </a:spcBef>
            <a:spcAft>
              <a:spcPct val="35000"/>
            </a:spcAft>
            <a:buNone/>
          </a:pPr>
          <a:r>
            <a:rPr lang="en-CA" sz="1400" kern="1200" dirty="0">
              <a:latin typeface="Abadi" panose="020B0604020104020204" pitchFamily="34" charset="0"/>
            </a:rPr>
            <a:t>Print them. Put dates on a calendar.</a:t>
          </a:r>
        </a:p>
        <a:p>
          <a:pPr marL="0" lvl="0" indent="0" algn="ctr" defTabSz="622300">
            <a:lnSpc>
              <a:spcPct val="90000"/>
            </a:lnSpc>
            <a:spcBef>
              <a:spcPct val="0"/>
            </a:spcBef>
            <a:spcAft>
              <a:spcPct val="35000"/>
            </a:spcAft>
            <a:buNone/>
          </a:pPr>
          <a:endParaRPr lang="en-US" sz="1400" kern="1200" dirty="0"/>
        </a:p>
      </dsp:txBody>
      <dsp:txXfrm>
        <a:off x="4923610" y="746820"/>
        <a:ext cx="1397890" cy="902167"/>
      </dsp:txXfrm>
    </dsp:sp>
    <dsp:sp modelId="{CEDE80D2-1F18-4348-ADD3-F5BF8D26596A}">
      <dsp:nvSpPr>
        <dsp:cNvPr id="0" name=""/>
        <dsp:cNvSpPr/>
      </dsp:nvSpPr>
      <dsp:spPr>
        <a:xfrm>
          <a:off x="7032124" y="82759"/>
          <a:ext cx="489261" cy="4892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B8D0FE-C87A-430F-A99E-8F8EE031BCFA}">
      <dsp:nvSpPr>
        <dsp:cNvPr id="0" name=""/>
        <dsp:cNvSpPr/>
      </dsp:nvSpPr>
      <dsp:spPr>
        <a:xfrm>
          <a:off x="6584332" y="802310"/>
          <a:ext cx="1397890" cy="2534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CA" sz="1400" b="0" kern="1200" dirty="0">
              <a:latin typeface="Abadi" panose="020B0604020104020204" pitchFamily="34" charset="0"/>
            </a:rPr>
            <a:t>Go to class.</a:t>
          </a:r>
        </a:p>
        <a:p>
          <a:pPr marL="0" lvl="0" indent="0" algn="ctr" defTabSz="622300">
            <a:lnSpc>
              <a:spcPct val="90000"/>
            </a:lnSpc>
            <a:spcBef>
              <a:spcPct val="0"/>
            </a:spcBef>
            <a:spcAft>
              <a:spcPct val="35000"/>
            </a:spcAft>
            <a:buNone/>
            <a:defRPr b="1"/>
          </a:pPr>
          <a:endParaRPr lang="en-CA" sz="1400" b="1" kern="1200" dirty="0">
            <a:latin typeface="Abadi" panose="020B0604020104020204" pitchFamily="34" charset="0"/>
          </a:endParaRPr>
        </a:p>
        <a:p>
          <a:pPr marL="0" lvl="0" indent="0" algn="ctr" defTabSz="622300">
            <a:lnSpc>
              <a:spcPct val="90000"/>
            </a:lnSpc>
            <a:spcBef>
              <a:spcPct val="0"/>
            </a:spcBef>
            <a:spcAft>
              <a:spcPct val="35000"/>
            </a:spcAft>
            <a:buNone/>
            <a:defRPr b="1"/>
          </a:pPr>
          <a:r>
            <a:rPr lang="en-CA" sz="1400" b="1" kern="1200" dirty="0">
              <a:latin typeface="Abadi" panose="020B0604020104020204" pitchFamily="34" charset="0"/>
            </a:rPr>
            <a:t>You can skip seminars and big labs and lectures and no one will notice!</a:t>
          </a:r>
        </a:p>
        <a:p>
          <a:pPr marL="0" lvl="0" indent="0" algn="ctr" defTabSz="622300">
            <a:lnSpc>
              <a:spcPct val="90000"/>
            </a:lnSpc>
            <a:spcBef>
              <a:spcPct val="0"/>
            </a:spcBef>
            <a:spcAft>
              <a:spcPct val="35000"/>
            </a:spcAft>
            <a:buNone/>
            <a:defRPr b="1"/>
          </a:pPr>
          <a:r>
            <a:rPr lang="en-CA" sz="1400" b="1" kern="1200" dirty="0">
              <a:latin typeface="Abadi" panose="020B0604020104020204" pitchFamily="34" charset="0"/>
            </a:rPr>
            <a:t> </a:t>
          </a:r>
        </a:p>
        <a:p>
          <a:pPr marL="0" lvl="0" indent="0" algn="ctr" defTabSz="622300">
            <a:lnSpc>
              <a:spcPct val="90000"/>
            </a:lnSpc>
            <a:spcBef>
              <a:spcPct val="0"/>
            </a:spcBef>
            <a:spcAft>
              <a:spcPct val="35000"/>
            </a:spcAft>
            <a:buNone/>
            <a:defRPr b="1"/>
          </a:pPr>
          <a:r>
            <a:rPr lang="en-CA" sz="1400" b="0" kern="1200" dirty="0">
              <a:latin typeface="Abadi" panose="020B0604020104020204" pitchFamily="34" charset="0"/>
            </a:rPr>
            <a:t>Yikes!</a:t>
          </a:r>
          <a:endParaRPr lang="en-US" sz="1400" b="0" kern="1200" dirty="0">
            <a:latin typeface="Abadi" panose="020B0604020104020204" pitchFamily="34" charset="0"/>
          </a:endParaRPr>
        </a:p>
      </dsp:txBody>
      <dsp:txXfrm>
        <a:off x="6584332" y="802310"/>
        <a:ext cx="1397890" cy="2534477"/>
      </dsp:txXfrm>
    </dsp:sp>
    <dsp:sp modelId="{ECE324EA-9B2D-4D65-8257-29EE336F6632}">
      <dsp:nvSpPr>
        <dsp:cNvPr id="0" name=""/>
        <dsp:cNvSpPr/>
      </dsp:nvSpPr>
      <dsp:spPr>
        <a:xfrm>
          <a:off x="6578349" y="2968536"/>
          <a:ext cx="1397890" cy="566"/>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82340F-1802-465A-9662-ADA8DE2C5031}">
      <dsp:nvSpPr>
        <dsp:cNvPr id="0" name=""/>
        <dsp:cNvSpPr/>
      </dsp:nvSpPr>
      <dsp:spPr>
        <a:xfrm>
          <a:off x="1534394" y="810191"/>
          <a:ext cx="322395" cy="91440"/>
        </a:xfrm>
        <a:custGeom>
          <a:avLst/>
          <a:gdLst/>
          <a:ahLst/>
          <a:cxnLst/>
          <a:rect l="0" t="0" r="0" b="0"/>
          <a:pathLst>
            <a:path>
              <a:moveTo>
                <a:pt x="0" y="45720"/>
              </a:moveTo>
              <a:lnTo>
                <a:pt x="322395"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86767" y="854146"/>
        <a:ext cx="17649" cy="3529"/>
      </dsp:txXfrm>
    </dsp:sp>
    <dsp:sp modelId="{76709043-195C-47F4-86FA-B391B95CAB43}">
      <dsp:nvSpPr>
        <dsp:cNvPr id="0" name=""/>
        <dsp:cNvSpPr/>
      </dsp:nvSpPr>
      <dsp:spPr>
        <a:xfrm>
          <a:off x="1432" y="395482"/>
          <a:ext cx="1534761" cy="920857"/>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CA" sz="1200" b="1" kern="1200" dirty="0">
              <a:latin typeface="Century Gothic" panose="020B0502020202020204" pitchFamily="34" charset="0"/>
            </a:rPr>
            <a:t>Ask for help</a:t>
          </a:r>
        </a:p>
        <a:p>
          <a:pPr marL="0" lvl="0" indent="0" algn="ctr" defTabSz="533400">
            <a:lnSpc>
              <a:spcPct val="90000"/>
            </a:lnSpc>
            <a:spcBef>
              <a:spcPct val="0"/>
            </a:spcBef>
            <a:spcAft>
              <a:spcPct val="35000"/>
            </a:spcAft>
            <a:buNone/>
          </a:pPr>
          <a:r>
            <a:rPr lang="en-CA" sz="1200" kern="1200" dirty="0">
              <a:latin typeface="Century Gothic" panose="020B0502020202020204" pitchFamily="34" charset="0"/>
            </a:rPr>
            <a:t>I can’t emphasize this enough.</a:t>
          </a:r>
          <a:endParaRPr lang="en-US" sz="1200" kern="1200" dirty="0">
            <a:latin typeface="Century Gothic" panose="020B0502020202020204" pitchFamily="34" charset="0"/>
          </a:endParaRPr>
        </a:p>
      </dsp:txBody>
      <dsp:txXfrm>
        <a:off x="1432" y="395482"/>
        <a:ext cx="1534761" cy="920857"/>
      </dsp:txXfrm>
    </dsp:sp>
    <dsp:sp modelId="{0A500FAC-0F25-4DE3-A235-BAA7CDB3C1B3}">
      <dsp:nvSpPr>
        <dsp:cNvPr id="0" name=""/>
        <dsp:cNvSpPr/>
      </dsp:nvSpPr>
      <dsp:spPr>
        <a:xfrm>
          <a:off x="3422151" y="810191"/>
          <a:ext cx="322395" cy="91440"/>
        </a:xfrm>
        <a:custGeom>
          <a:avLst/>
          <a:gdLst/>
          <a:ahLst/>
          <a:cxnLst/>
          <a:rect l="0" t="0" r="0" b="0"/>
          <a:pathLst>
            <a:path>
              <a:moveTo>
                <a:pt x="0" y="45720"/>
              </a:moveTo>
              <a:lnTo>
                <a:pt x="322395"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74524" y="854146"/>
        <a:ext cx="17649" cy="3529"/>
      </dsp:txXfrm>
    </dsp:sp>
    <dsp:sp modelId="{A797ECA6-353B-4FD7-B8B1-0D298FB515CA}">
      <dsp:nvSpPr>
        <dsp:cNvPr id="0" name=""/>
        <dsp:cNvSpPr/>
      </dsp:nvSpPr>
      <dsp:spPr>
        <a:xfrm>
          <a:off x="1889189" y="395482"/>
          <a:ext cx="1534761" cy="920857"/>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1" kern="1200" dirty="0">
              <a:latin typeface="Century Gothic" panose="020B0502020202020204" pitchFamily="34" charset="0"/>
            </a:rPr>
            <a:t>Download Outlook on your phone</a:t>
          </a:r>
          <a:endParaRPr lang="en-US" sz="1200" kern="1200" dirty="0">
            <a:latin typeface="Century Gothic" panose="020B0502020202020204" pitchFamily="34" charset="0"/>
          </a:endParaRPr>
        </a:p>
      </dsp:txBody>
      <dsp:txXfrm>
        <a:off x="1889189" y="395482"/>
        <a:ext cx="1534761" cy="920857"/>
      </dsp:txXfrm>
    </dsp:sp>
    <dsp:sp modelId="{7F5A944D-E77A-49DE-BC96-64555CCA6790}">
      <dsp:nvSpPr>
        <dsp:cNvPr id="0" name=""/>
        <dsp:cNvSpPr/>
      </dsp:nvSpPr>
      <dsp:spPr>
        <a:xfrm>
          <a:off x="5309908" y="810191"/>
          <a:ext cx="322395" cy="91440"/>
        </a:xfrm>
        <a:custGeom>
          <a:avLst/>
          <a:gdLst/>
          <a:ahLst/>
          <a:cxnLst/>
          <a:rect l="0" t="0" r="0" b="0"/>
          <a:pathLst>
            <a:path>
              <a:moveTo>
                <a:pt x="0" y="45720"/>
              </a:moveTo>
              <a:lnTo>
                <a:pt x="322395" y="45720"/>
              </a:lnTo>
            </a:path>
          </a:pathLst>
        </a:custGeom>
        <a:noFill/>
        <a:ln w="9525" cap="rnd"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62281" y="854146"/>
        <a:ext cx="17649" cy="3529"/>
      </dsp:txXfrm>
    </dsp:sp>
    <dsp:sp modelId="{DF9EEF80-0570-4CAF-BECC-E9C181CA1ABF}">
      <dsp:nvSpPr>
        <dsp:cNvPr id="0" name=""/>
        <dsp:cNvSpPr/>
      </dsp:nvSpPr>
      <dsp:spPr>
        <a:xfrm>
          <a:off x="3776946" y="395482"/>
          <a:ext cx="1534761" cy="920857"/>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CA" sz="1200" b="1" kern="1200" dirty="0"/>
            <a:t>Check and use your @uoguelph.ca email </a:t>
          </a:r>
          <a:endParaRPr lang="en-US" sz="1200" kern="1200" dirty="0">
            <a:latin typeface="Century Gothic" panose="020B0502020202020204" pitchFamily="34" charset="0"/>
          </a:endParaRPr>
        </a:p>
      </dsp:txBody>
      <dsp:txXfrm>
        <a:off x="3776946" y="395482"/>
        <a:ext cx="1534761" cy="920857"/>
      </dsp:txXfrm>
    </dsp:sp>
    <dsp:sp modelId="{EF8D4F03-D59E-4903-9C01-E887A8C2AC64}">
      <dsp:nvSpPr>
        <dsp:cNvPr id="0" name=""/>
        <dsp:cNvSpPr/>
      </dsp:nvSpPr>
      <dsp:spPr>
        <a:xfrm>
          <a:off x="768813" y="1314539"/>
          <a:ext cx="5663270" cy="322395"/>
        </a:xfrm>
        <a:custGeom>
          <a:avLst/>
          <a:gdLst/>
          <a:ahLst/>
          <a:cxnLst/>
          <a:rect l="0" t="0" r="0" b="0"/>
          <a:pathLst>
            <a:path>
              <a:moveTo>
                <a:pt x="5663270" y="0"/>
              </a:moveTo>
              <a:lnTo>
                <a:pt x="5663270" y="178297"/>
              </a:lnTo>
              <a:lnTo>
                <a:pt x="0" y="178297"/>
              </a:lnTo>
              <a:lnTo>
                <a:pt x="0" y="322395"/>
              </a:lnTo>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58592" y="1473972"/>
        <a:ext cx="283713" cy="3529"/>
      </dsp:txXfrm>
    </dsp:sp>
    <dsp:sp modelId="{C1D65362-4ED6-4F28-AE27-1C7BC0C67470}">
      <dsp:nvSpPr>
        <dsp:cNvPr id="0" name=""/>
        <dsp:cNvSpPr/>
      </dsp:nvSpPr>
      <dsp:spPr>
        <a:xfrm>
          <a:off x="5664703" y="395482"/>
          <a:ext cx="1534761" cy="920857"/>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Font typeface="+mj-lt"/>
            <a:buNone/>
          </a:pPr>
          <a:r>
            <a:rPr lang="en-CA" sz="1200" b="1" kern="1200" dirty="0">
              <a:latin typeface="Abadi" panose="020B0604020104020204" pitchFamily="34" charset="0"/>
            </a:rPr>
            <a:t>Check your program on </a:t>
          </a:r>
          <a:r>
            <a:rPr lang="en-CA" sz="1200" b="1" kern="1200" dirty="0" err="1">
              <a:latin typeface="Abadi" panose="020B0604020104020204" pitchFamily="34" charset="0"/>
            </a:rPr>
            <a:t>WeAdvisor</a:t>
          </a:r>
          <a:r>
            <a:rPr lang="en-CA" sz="1200" b="1" kern="1200" dirty="0">
              <a:latin typeface="Abadi" panose="020B0604020104020204" pitchFamily="34" charset="0"/>
            </a:rPr>
            <a:t> (coop vs non coop) and your timetable </a:t>
          </a:r>
          <a:endParaRPr lang="en-US" sz="1200" kern="1200" dirty="0">
            <a:latin typeface="Abadi" panose="020B0604020104020204" pitchFamily="34" charset="0"/>
          </a:endParaRPr>
        </a:p>
      </dsp:txBody>
      <dsp:txXfrm>
        <a:off x="5664703" y="395482"/>
        <a:ext cx="1534761" cy="920857"/>
      </dsp:txXfrm>
    </dsp:sp>
    <dsp:sp modelId="{621345D8-A827-4E82-AA5C-D32DCD82CAC3}">
      <dsp:nvSpPr>
        <dsp:cNvPr id="0" name=""/>
        <dsp:cNvSpPr/>
      </dsp:nvSpPr>
      <dsp:spPr>
        <a:xfrm>
          <a:off x="1534394" y="2084043"/>
          <a:ext cx="322395" cy="91440"/>
        </a:xfrm>
        <a:custGeom>
          <a:avLst/>
          <a:gdLst/>
          <a:ahLst/>
          <a:cxnLst/>
          <a:rect l="0" t="0" r="0" b="0"/>
          <a:pathLst>
            <a:path>
              <a:moveTo>
                <a:pt x="0" y="45720"/>
              </a:moveTo>
              <a:lnTo>
                <a:pt x="322395" y="45720"/>
              </a:lnTo>
            </a:path>
          </a:pathLst>
        </a:custGeom>
        <a:noFill/>
        <a:ln w="9525" cap="rnd"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86767" y="2127998"/>
        <a:ext cx="17649" cy="3529"/>
      </dsp:txXfrm>
    </dsp:sp>
    <dsp:sp modelId="{6A70544B-1CC1-4623-BE5F-E383365CD849}">
      <dsp:nvSpPr>
        <dsp:cNvPr id="0" name=""/>
        <dsp:cNvSpPr/>
      </dsp:nvSpPr>
      <dsp:spPr>
        <a:xfrm>
          <a:off x="1432" y="1669335"/>
          <a:ext cx="1534761" cy="920857"/>
        </a:xfrm>
        <a:prstGeom prst="rect">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444500">
            <a:lnSpc>
              <a:spcPct val="90000"/>
            </a:lnSpc>
            <a:spcBef>
              <a:spcPct val="0"/>
            </a:spcBef>
            <a:spcAft>
              <a:spcPct val="35000"/>
            </a:spcAft>
            <a:buNone/>
          </a:pPr>
          <a:r>
            <a:rPr lang="en-US" sz="1000" b="1" kern="1200" dirty="0" err="1">
              <a:latin typeface="Century Gothic" panose="020B0502020202020204" pitchFamily="34" charset="0"/>
            </a:rPr>
            <a:t>Courselink</a:t>
          </a:r>
          <a:r>
            <a:rPr lang="en-US" sz="1000" b="1" kern="1200" dirty="0">
              <a:latin typeface="Century Gothic" panose="020B0502020202020204" pitchFamily="34" charset="0"/>
            </a:rPr>
            <a:t> </a:t>
          </a:r>
          <a:r>
            <a:rPr lang="en-US" sz="1000" kern="1200" dirty="0">
              <a:latin typeface="Century Gothic" panose="020B0502020202020204" pitchFamily="34" charset="0"/>
            </a:rPr>
            <a:t>- search ‘</a:t>
          </a:r>
          <a:r>
            <a:rPr lang="en-US" sz="1000" kern="1200" dirty="0" err="1">
              <a:latin typeface="Century Gothic" panose="020B0502020202020204" pitchFamily="34" charset="0"/>
            </a:rPr>
            <a:t>Courselink</a:t>
          </a:r>
          <a:r>
            <a:rPr lang="en-US" sz="1000" kern="1200" dirty="0">
              <a:latin typeface="Century Gothic" panose="020B0502020202020204" pitchFamily="34" charset="0"/>
            </a:rPr>
            <a:t>’ on the University of Guelph website </a:t>
          </a:r>
          <a:r>
            <a:rPr lang="en-US" sz="1000" kern="1200" dirty="0">
              <a:latin typeface="Century Gothic" panose="020B0502020202020204" pitchFamily="34" charset="0"/>
              <a:hlinkClick xmlns:r="http://schemas.openxmlformats.org/officeDocument/2006/relationships" r:id="rId1"/>
            </a:rPr>
            <a:t>www.uoguelph.ca</a:t>
          </a:r>
          <a:endParaRPr lang="en-US" sz="1000" kern="1200" dirty="0">
            <a:latin typeface="Century Gothic" panose="020B0502020202020204" pitchFamily="34" charset="0"/>
          </a:endParaRPr>
        </a:p>
      </dsp:txBody>
      <dsp:txXfrm>
        <a:off x="1432" y="1669335"/>
        <a:ext cx="1534761" cy="920857"/>
      </dsp:txXfrm>
    </dsp:sp>
    <dsp:sp modelId="{57FAD46C-6E01-44AC-A6E5-C6C3601EADE9}">
      <dsp:nvSpPr>
        <dsp:cNvPr id="0" name=""/>
        <dsp:cNvSpPr/>
      </dsp:nvSpPr>
      <dsp:spPr>
        <a:xfrm>
          <a:off x="3422151" y="2084043"/>
          <a:ext cx="322395" cy="91440"/>
        </a:xfrm>
        <a:custGeom>
          <a:avLst/>
          <a:gdLst/>
          <a:ahLst/>
          <a:cxnLst/>
          <a:rect l="0" t="0" r="0" b="0"/>
          <a:pathLst>
            <a:path>
              <a:moveTo>
                <a:pt x="0" y="45720"/>
              </a:moveTo>
              <a:lnTo>
                <a:pt x="322395"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74524" y="2127998"/>
        <a:ext cx="17649" cy="3529"/>
      </dsp:txXfrm>
    </dsp:sp>
    <dsp:sp modelId="{F7F6F649-D57F-4E42-92FD-8B2C83E1E710}">
      <dsp:nvSpPr>
        <dsp:cNvPr id="0" name=""/>
        <dsp:cNvSpPr/>
      </dsp:nvSpPr>
      <dsp:spPr>
        <a:xfrm>
          <a:off x="1889189" y="1669335"/>
          <a:ext cx="1534761" cy="920857"/>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1" kern="1200">
              <a:latin typeface="Century Gothic" panose="020B0502020202020204" pitchFamily="34" charset="0"/>
            </a:rPr>
            <a:t>Save Course Outlines</a:t>
          </a:r>
          <a:endParaRPr lang="en-US" sz="1200" kern="1200" dirty="0">
            <a:latin typeface="Century Gothic" panose="020B0502020202020204" pitchFamily="34" charset="0"/>
          </a:endParaRPr>
        </a:p>
      </dsp:txBody>
      <dsp:txXfrm>
        <a:off x="1889189" y="1669335"/>
        <a:ext cx="1534761" cy="920857"/>
      </dsp:txXfrm>
    </dsp:sp>
    <dsp:sp modelId="{950E6ACD-A353-431C-A0A0-C615171038A1}">
      <dsp:nvSpPr>
        <dsp:cNvPr id="0" name=""/>
        <dsp:cNvSpPr/>
      </dsp:nvSpPr>
      <dsp:spPr>
        <a:xfrm>
          <a:off x="5309908" y="2084043"/>
          <a:ext cx="322395" cy="91440"/>
        </a:xfrm>
        <a:custGeom>
          <a:avLst/>
          <a:gdLst/>
          <a:ahLst/>
          <a:cxnLst/>
          <a:rect l="0" t="0" r="0" b="0"/>
          <a:pathLst>
            <a:path>
              <a:moveTo>
                <a:pt x="0" y="45720"/>
              </a:moveTo>
              <a:lnTo>
                <a:pt x="322395" y="45720"/>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62281" y="2127998"/>
        <a:ext cx="17649" cy="3529"/>
      </dsp:txXfrm>
    </dsp:sp>
    <dsp:sp modelId="{37199D87-F3C0-4A23-9E07-C1B04BA721A9}">
      <dsp:nvSpPr>
        <dsp:cNvPr id="0" name=""/>
        <dsp:cNvSpPr/>
      </dsp:nvSpPr>
      <dsp:spPr>
        <a:xfrm>
          <a:off x="3776946" y="1669335"/>
          <a:ext cx="1534761" cy="920857"/>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Century Gothic" panose="020B0502020202020204" pitchFamily="34" charset="0"/>
            </a:rPr>
            <a:t>Instructors can help you IF you ask! </a:t>
          </a:r>
        </a:p>
      </dsp:txBody>
      <dsp:txXfrm>
        <a:off x="3776946" y="1669335"/>
        <a:ext cx="1534761" cy="920857"/>
      </dsp:txXfrm>
    </dsp:sp>
    <dsp:sp modelId="{3701C81B-37A6-4EAB-ABB2-5B04CEFCAD5E}">
      <dsp:nvSpPr>
        <dsp:cNvPr id="0" name=""/>
        <dsp:cNvSpPr/>
      </dsp:nvSpPr>
      <dsp:spPr>
        <a:xfrm>
          <a:off x="5664703" y="1669335"/>
          <a:ext cx="1534761" cy="920857"/>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205" tIns="78940" rIns="75205" bIns="789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Century Gothic" panose="020B0502020202020204" pitchFamily="34" charset="0"/>
            </a:rPr>
            <a:t>Become familiar with the academic policies! </a:t>
          </a:r>
        </a:p>
      </dsp:txBody>
      <dsp:txXfrm>
        <a:off x="5664703" y="1669335"/>
        <a:ext cx="1534761" cy="9208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9FBA1-0276-4504-9C82-A26076A7EBB0}">
      <dsp:nvSpPr>
        <dsp:cNvPr id="0" name=""/>
        <dsp:cNvSpPr/>
      </dsp:nvSpPr>
      <dsp:spPr>
        <a:xfrm>
          <a:off x="727271" y="237506"/>
          <a:ext cx="1303875" cy="130387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71347A-7DA0-4BB8-9B59-97307D42633C}">
      <dsp:nvSpPr>
        <dsp:cNvPr id="0" name=""/>
        <dsp:cNvSpPr/>
      </dsp:nvSpPr>
      <dsp:spPr>
        <a:xfrm>
          <a:off x="1005147" y="515381"/>
          <a:ext cx="748125" cy="7481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D2096C3-1D6F-4EDD-A5FA-BEE0F59ED403}">
      <dsp:nvSpPr>
        <dsp:cNvPr id="0" name=""/>
        <dsp:cNvSpPr/>
      </dsp:nvSpPr>
      <dsp:spPr>
        <a:xfrm>
          <a:off x="310459" y="1947506"/>
          <a:ext cx="2137500" cy="1326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rPr>
            <a:t>Meet upper year students In </a:t>
          </a:r>
          <a:r>
            <a:rPr lang="en-US" sz="1100" b="0" kern="1200" dirty="0" err="1">
              <a:latin typeface="Century Gothic" panose="020B0502020202020204" pitchFamily="34" charset="0"/>
            </a:rPr>
            <a:t>biesp</a:t>
          </a:r>
          <a:r>
            <a:rPr lang="en-US" sz="1100" b="0" kern="1200" dirty="0">
              <a:latin typeface="Century Gothic" panose="020B0502020202020204" pitchFamily="34" charset="0"/>
            </a:rPr>
            <a:t>!  </a:t>
          </a:r>
        </a:p>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rPr>
            <a:t>IES Student Council</a:t>
          </a:r>
        </a:p>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hlinkClick xmlns:r="http://schemas.openxmlformats.org/officeDocument/2006/relationships" r:id="rId2"/>
            </a:rPr>
            <a:t>Ies.sc@uoguelph.ca</a:t>
          </a:r>
          <a:endParaRPr lang="en-US" sz="1100" b="0" kern="1200" dirty="0">
            <a:latin typeface="Century Gothic" panose="020B0502020202020204" pitchFamily="34" charset="0"/>
          </a:endParaRPr>
        </a:p>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rPr>
            <a:t>Graham Hall Room:</a:t>
          </a:r>
        </a:p>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rPr>
            <a:t>3314</a:t>
          </a:r>
        </a:p>
        <a:p>
          <a:pPr marL="0" lvl="0" indent="0" algn="ctr" defTabSz="488950">
            <a:lnSpc>
              <a:spcPct val="100000"/>
            </a:lnSpc>
            <a:spcBef>
              <a:spcPct val="0"/>
            </a:spcBef>
            <a:spcAft>
              <a:spcPct val="35000"/>
            </a:spcAft>
            <a:buNone/>
            <a:defRPr cap="all"/>
          </a:pPr>
          <a:r>
            <a:rPr lang="en-US" sz="1100" b="0" kern="1200" dirty="0">
              <a:latin typeface="Century Gothic" panose="020B0502020202020204" pitchFamily="34" charset="0"/>
            </a:rPr>
            <a:t>Instagram:</a:t>
          </a:r>
        </a:p>
        <a:p>
          <a:pPr marL="0" lvl="0" indent="0" algn="ctr" defTabSz="488950">
            <a:lnSpc>
              <a:spcPct val="100000"/>
            </a:lnSpc>
            <a:spcBef>
              <a:spcPct val="0"/>
            </a:spcBef>
            <a:spcAft>
              <a:spcPct val="35000"/>
            </a:spcAft>
            <a:buNone/>
            <a:defRPr cap="all"/>
          </a:pPr>
          <a:r>
            <a:rPr lang="en-US" sz="1100" kern="1200" dirty="0" err="1"/>
            <a:t>uofg_iessc</a:t>
          </a:r>
          <a:endParaRPr lang="en-US" sz="1100" b="0" kern="1200" dirty="0">
            <a:latin typeface="Century Gothic" panose="020B0502020202020204" pitchFamily="34" charset="0"/>
          </a:endParaRPr>
        </a:p>
      </dsp:txBody>
      <dsp:txXfrm>
        <a:off x="310459" y="1947506"/>
        <a:ext cx="2137500" cy="1326283"/>
      </dsp:txXfrm>
    </dsp:sp>
    <dsp:sp modelId="{1615D945-717C-42F4-86A1-9744B702C7AA}">
      <dsp:nvSpPr>
        <dsp:cNvPr id="0" name=""/>
        <dsp:cNvSpPr/>
      </dsp:nvSpPr>
      <dsp:spPr>
        <a:xfrm>
          <a:off x="3238834" y="320889"/>
          <a:ext cx="1303875" cy="130387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60A232-4C46-4867-97A0-E7161337B2CC}">
      <dsp:nvSpPr>
        <dsp:cNvPr id="0" name=""/>
        <dsp:cNvSpPr/>
      </dsp:nvSpPr>
      <dsp:spPr>
        <a:xfrm>
          <a:off x="3516709" y="598764"/>
          <a:ext cx="748125" cy="74812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E2A2CFB-A48A-4207-8A14-34761715E4A5}">
      <dsp:nvSpPr>
        <dsp:cNvPr id="0" name=""/>
        <dsp:cNvSpPr/>
      </dsp:nvSpPr>
      <dsp:spPr>
        <a:xfrm>
          <a:off x="5353719" y="1906404"/>
          <a:ext cx="2137500" cy="992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dirty="0">
              <a:latin typeface="Century Gothic" panose="020B0502020202020204" pitchFamily="34" charset="0"/>
            </a:rPr>
            <a:t>ENVIRONMENT STUDENT Mentorship program – register now!</a:t>
          </a:r>
        </a:p>
      </dsp:txBody>
      <dsp:txXfrm>
        <a:off x="5353719" y="1906404"/>
        <a:ext cx="2137500" cy="992750"/>
      </dsp:txXfrm>
    </dsp:sp>
    <dsp:sp modelId="{1A216C66-3265-4C27-ABF1-FD1A967145BF}">
      <dsp:nvSpPr>
        <dsp:cNvPr id="0" name=""/>
        <dsp:cNvSpPr/>
      </dsp:nvSpPr>
      <dsp:spPr>
        <a:xfrm>
          <a:off x="5750397" y="237506"/>
          <a:ext cx="1303875" cy="130387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134921-3869-4E37-B226-F15FFCD67FD5}">
      <dsp:nvSpPr>
        <dsp:cNvPr id="0" name=""/>
        <dsp:cNvSpPr/>
      </dsp:nvSpPr>
      <dsp:spPr>
        <a:xfrm>
          <a:off x="6028272" y="515381"/>
          <a:ext cx="748125" cy="748125"/>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85452E7-1A8B-4918-A0B4-480BC6E46DBB}">
      <dsp:nvSpPr>
        <dsp:cNvPr id="0" name=""/>
        <dsp:cNvSpPr/>
      </dsp:nvSpPr>
      <dsp:spPr>
        <a:xfrm>
          <a:off x="2907265" y="1914150"/>
          <a:ext cx="2137500" cy="1326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CA" sz="1100" kern="1200" dirty="0">
              <a:latin typeface="Century Gothic" panose="020B0502020202020204" pitchFamily="34" charset="0"/>
            </a:rPr>
            <a:t>Pro tips for first year courses…</a:t>
          </a:r>
          <a:endParaRPr lang="en-US" sz="1100" kern="1200" dirty="0">
            <a:latin typeface="Century Gothic" panose="020B0502020202020204" pitchFamily="34" charset="0"/>
          </a:endParaRPr>
        </a:p>
      </dsp:txBody>
      <dsp:txXfrm>
        <a:off x="2907265" y="1914150"/>
        <a:ext cx="2137500" cy="132628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C07A8-D951-0A46-AEB6-D59E0008CD1E}" type="datetimeFigureOut">
              <a:rPr lang="en-US" smtClean="0"/>
              <a:t>9/8/2026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A11EC-B508-2045-AC4F-77C9A233B1F1}" type="slidenum">
              <a:rPr lang="en-US" smtClean="0"/>
              <a:t>‹#›</a:t>
            </a:fld>
            <a:endParaRPr lang="en-US"/>
          </a:p>
        </p:txBody>
      </p:sp>
    </p:spTree>
    <p:extLst>
      <p:ext uri="{BB962C8B-B14F-4D97-AF65-F5344CB8AC3E}">
        <p14:creationId xmlns:p14="http://schemas.microsoft.com/office/powerpoint/2010/main" val="38406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61BEF0D-F0BB-DE4B-95CE-6DB70DBA9567}" type="datetimeFigureOut">
              <a:rPr lang="en-US" smtClean="0"/>
              <a:pPr/>
              <a:t>9/8/2026</a:t>
            </a:fld>
            <a:endParaRPr lang="en-US" dirty="0"/>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13" name="Rectangle 12">
            <a:extLst>
              <a:ext uri="{FF2B5EF4-FFF2-40B4-BE49-F238E27FC236}">
                <a16:creationId xmlns:a16="http://schemas.microsoft.com/office/drawing/2014/main" id="{0145EADA-5961-410D-92F8-37A700631213}"/>
              </a:ext>
            </a:extLst>
          </p:cNvPr>
          <p:cNvSpPr/>
          <p:nvPr userDrawn="1"/>
        </p:nvSpPr>
        <p:spPr>
          <a:xfrm>
            <a:off x="236546" y="226193"/>
            <a:ext cx="8685537" cy="6405613"/>
          </a:xfrm>
          <a:prstGeom prst="rect">
            <a:avLst/>
          </a:prstGeom>
          <a:solidFill>
            <a:srgbClr val="C20430"/>
          </a:solidFill>
          <a:ln w="19050">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443DAB53-1B42-42C7-9793-D9A4CB65094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220" y="3883660"/>
            <a:ext cx="3425952" cy="1831848"/>
          </a:xfrm>
          <a:prstGeom prst="rect">
            <a:avLst/>
          </a:prstGeom>
        </p:spPr>
      </p:pic>
    </p:spTree>
    <p:extLst>
      <p:ext uri="{BB962C8B-B14F-4D97-AF65-F5344CB8AC3E}">
        <p14:creationId xmlns:p14="http://schemas.microsoft.com/office/powerpoint/2010/main" val="4123075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pic>
        <p:nvPicPr>
          <p:cNvPr id="8" name="Picture 7">
            <a:extLst>
              <a:ext uri="{FF2B5EF4-FFF2-40B4-BE49-F238E27FC236}">
                <a16:creationId xmlns:a16="http://schemas.microsoft.com/office/drawing/2014/main" id="{C265F20F-BEA1-42C9-B7C4-E3EDA12CD3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0708" y="5122219"/>
            <a:ext cx="3901440" cy="1185672"/>
          </a:xfrm>
          <a:prstGeom prst="rect">
            <a:avLst/>
          </a:prstGeom>
        </p:spPr>
      </p:pic>
    </p:spTree>
    <p:extLst>
      <p:ext uri="{BB962C8B-B14F-4D97-AF65-F5344CB8AC3E}">
        <p14:creationId xmlns:p14="http://schemas.microsoft.com/office/powerpoint/2010/main" val="831973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9113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2552481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15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8244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40872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2108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2802115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58335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8561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2171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Tree>
    <p:extLst>
      <p:ext uri="{BB962C8B-B14F-4D97-AF65-F5344CB8AC3E}">
        <p14:creationId xmlns:p14="http://schemas.microsoft.com/office/powerpoint/2010/main" val="3573158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7940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811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4124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299A73-78CD-3043-887A-6B31F413CFF5}" type="datetimeFigureOut">
              <a:rPr lang="en-US" smtClean="0"/>
              <a:pPr/>
              <a:t>9/8/2026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28C5CC-9D4C-2C47-BC39-09B5A449530C}" type="slidenum">
              <a:rPr lang="en-US" smtClean="0"/>
              <a:pPr/>
              <a:t>‹#›</a:t>
            </a:fld>
            <a:endParaRPr lang="en-US"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2899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E299A73-78CD-3043-887A-6B31F413CFF5}" type="datetimeFigureOut">
              <a:rPr lang="en-US" smtClean="0"/>
              <a:pPr/>
              <a:t>9/8/2026</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B28C5CC-9D4C-2C47-BC39-09B5A449530C}" type="slidenum">
              <a:rPr lang="en-US" smtClean="0"/>
              <a:pPr/>
              <a:t>‹#›</a:t>
            </a:fld>
            <a:endParaRPr lang="en-US" dirty="0"/>
          </a:p>
        </p:txBody>
      </p:sp>
      <p:pic>
        <p:nvPicPr>
          <p:cNvPr id="12" name="Picture 11" descr="UOG_PPT_Cover.pdf">
            <a:extLst>
              <a:ext uri="{FF2B5EF4-FFF2-40B4-BE49-F238E27FC236}">
                <a16:creationId xmlns:a16="http://schemas.microsoft.com/office/drawing/2014/main" id="{745F08E6-6288-4139-B2BF-97304C1E2CB9}"/>
              </a:ext>
            </a:extLst>
          </p:cNvPr>
          <p:cNvPicPr>
            <a:picLocks noChangeAspect="1"/>
          </p:cNvPicPr>
          <p:nvPr userDrawn="1"/>
        </p:nvPicPr>
        <p:blipFill>
          <a:blip r:embed="rId21"/>
          <a:stretch>
            <a:fillRect/>
          </a:stretch>
        </p:blipFill>
        <p:spPr>
          <a:xfrm>
            <a:off x="0" y="0"/>
            <a:ext cx="9144000" cy="6858000"/>
          </a:xfrm>
          <a:prstGeom prst="rect">
            <a:avLst/>
          </a:prstGeom>
        </p:spPr>
      </p:pic>
      <p:pic>
        <p:nvPicPr>
          <p:cNvPr id="13" name="Picture 12">
            <a:extLst>
              <a:ext uri="{FF2B5EF4-FFF2-40B4-BE49-F238E27FC236}">
                <a16:creationId xmlns:a16="http://schemas.microsoft.com/office/drawing/2014/main" id="{C9520B97-5558-4B34-9261-419889C430F4}"/>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70708" y="5122219"/>
            <a:ext cx="3901440" cy="1185672"/>
          </a:xfrm>
          <a:prstGeom prst="rect">
            <a:avLst/>
          </a:prstGeom>
        </p:spPr>
      </p:pic>
    </p:spTree>
    <p:extLst>
      <p:ext uri="{BB962C8B-B14F-4D97-AF65-F5344CB8AC3E}">
        <p14:creationId xmlns:p14="http://schemas.microsoft.com/office/powerpoint/2010/main" val="237647091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 Id="rId5" Type="http://schemas.openxmlformats.org/officeDocument/2006/relationships/image" Target="../media/image12.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1.png"/><Relationship Id="rId7" Type="http://schemas.openxmlformats.org/officeDocument/2006/relationships/diagramQuickStyle" Target="../diagrams/quickStyle1.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2.svg"/><Relationship Id="rId4" Type="http://schemas.openxmlformats.org/officeDocument/2006/relationships/image" Target="../media/image4.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3.png"/><Relationship Id="rId7" Type="http://schemas.openxmlformats.org/officeDocument/2006/relationships/diagramColors" Target="../diagrams/colors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12.svg"/><Relationship Id="rId4" Type="http://schemas.openxmlformats.org/officeDocument/2006/relationships/diagramData" Target="../diagrams/data2.xml"/><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11.png"/><Relationship Id="rId7" Type="http://schemas.openxmlformats.org/officeDocument/2006/relationships/diagramLayout" Target="../diagrams/layout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Data" Target="../diagrams/data3.xml"/><Relationship Id="rId5" Type="http://schemas.openxmlformats.org/officeDocument/2006/relationships/image" Target="../media/image12.svg"/><Relationship Id="rId10" Type="http://schemas.microsoft.com/office/2007/relationships/diagramDrawing" Target="../diagrams/drawing3.xml"/><Relationship Id="rId4" Type="http://schemas.openxmlformats.org/officeDocument/2006/relationships/image" Target="../media/image4.png"/><Relationship Id="rId9" Type="http://schemas.openxmlformats.org/officeDocument/2006/relationships/diagramColors" Target="../diagrams/colors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1.png"/><Relationship Id="rId7" Type="http://schemas.openxmlformats.org/officeDocument/2006/relationships/diagramQuickStyle" Target="../diagrams/quickStyle4.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4.xml"/><Relationship Id="rId11" Type="http://schemas.openxmlformats.org/officeDocument/2006/relationships/image" Target="../media/image12.svg"/><Relationship Id="rId5" Type="http://schemas.openxmlformats.org/officeDocument/2006/relationships/diagramData" Target="../diagrams/data4.xml"/><Relationship Id="rId10" Type="http://schemas.openxmlformats.org/officeDocument/2006/relationships/image" Target="../media/image20.emf"/><Relationship Id="rId4" Type="http://schemas.openxmlformats.org/officeDocument/2006/relationships/image" Target="../media/image4.png"/><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1.png"/><Relationship Id="rId7" Type="http://schemas.openxmlformats.org/officeDocument/2006/relationships/diagramQuickStyle" Target="../diagrams/quickStyle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30.png"/><Relationship Id="rId4" Type="http://schemas.openxmlformats.org/officeDocument/2006/relationships/image" Target="../media/image4.png"/><Relationship Id="rId9" Type="http://schemas.microsoft.com/office/2007/relationships/diagramDrawing" Target="../diagrams/drawing5.xml"/></Relationships>
</file>

<file path=ppt/slides/_rels/slide1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1.png"/><Relationship Id="rId7" Type="http://schemas.openxmlformats.org/officeDocument/2006/relationships/hyperlink" Target="mailto:oac.pco@uoguelph.ca"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emf"/><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svg"/><Relationship Id="rId7" Type="http://schemas.openxmlformats.org/officeDocument/2006/relationships/image" Target="../media/image42.sv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svg"/><Relationship Id="rId4" Type="http://schemas.openxmlformats.org/officeDocument/2006/relationships/image" Target="../media/image39.svg"/></Relationships>
</file>

<file path=ppt/slides/_rels/slide20.xml.rels><?xml version="1.0" encoding="UTF-8" standalone="yes"?>
<Relationships xmlns="http://schemas.openxmlformats.org/package/2006/relationships"><Relationship Id="rId8" Type="http://schemas.openxmlformats.org/officeDocument/2006/relationships/hyperlink" Target="https://kidshelpphone.ca/text/" TargetMode="External"/><Relationship Id="rId3" Type="http://schemas.openxmlformats.org/officeDocument/2006/relationships/image" Target="../media/image11.png"/><Relationship Id="rId7" Type="http://schemas.openxmlformats.org/officeDocument/2006/relationships/hyperlink" Target="https://here247.ca/"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ellness.uoguelph.ca/impact-program" TargetMode="External"/><Relationship Id="rId11" Type="http://schemas.openxmlformats.org/officeDocument/2006/relationships/image" Target="../media/image44.png"/><Relationship Id="rId5" Type="http://schemas.openxmlformats.org/officeDocument/2006/relationships/hyperlink" Target="https://cso.uoguelph.ca/" TargetMode="External"/><Relationship Id="rId10" Type="http://schemas.openxmlformats.org/officeDocument/2006/relationships/image" Target="../media/image43.png"/><Relationship Id="rId4" Type="http://schemas.openxmlformats.org/officeDocument/2006/relationships/image" Target="../media/image4.png"/><Relationship Id="rId9"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7A84A88-56D8-46EF-B003-C467C54DDC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useBgFill="1">
          <p:nvSpPr>
            <p:cNvPr id="11" name="Rectangle 10">
              <a:extLst>
                <a:ext uri="{FF2B5EF4-FFF2-40B4-BE49-F238E27FC236}">
                  <a16:creationId xmlns:a16="http://schemas.microsoft.com/office/drawing/2014/main" id="{BE02409C-AAC9-4B71-B433-1F04779899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04F123D-B711-484C-90B7-7E3EEA5402D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188825" cy="6856215"/>
              <a:chOff x="0" y="0"/>
              <a:chExt cx="12188825" cy="6856215"/>
            </a:xfrm>
          </p:grpSpPr>
          <p:pic>
            <p:nvPicPr>
              <p:cNvPr id="13" name="Picture 12">
                <a:extLst>
                  <a:ext uri="{FF2B5EF4-FFF2-40B4-BE49-F238E27FC236}">
                    <a16:creationId xmlns:a16="http://schemas.microsoft.com/office/drawing/2014/main" id="{FF5BA041-244A-457E-846E-ED0CBCD0EBD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21C4581C-A5C4-46B6-994D-8E954AC8A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5" name="Picture 14">
                <a:extLst>
                  <a:ext uri="{FF2B5EF4-FFF2-40B4-BE49-F238E27FC236}">
                    <a16:creationId xmlns:a16="http://schemas.microsoft.com/office/drawing/2014/main" id="{A50DE8B2-6159-4CEA-9388-88C104386FA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6" name="Picture 15">
                <a:extLst>
                  <a:ext uri="{FF2B5EF4-FFF2-40B4-BE49-F238E27FC236}">
                    <a16:creationId xmlns:a16="http://schemas.microsoft.com/office/drawing/2014/main" id="{06A4A158-2E58-432F-839F-5B3A8133BD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grpSp>
      <p:sp>
        <p:nvSpPr>
          <p:cNvPr id="2" name="Title 1"/>
          <p:cNvSpPr>
            <a:spLocks noGrp="1"/>
          </p:cNvSpPr>
          <p:nvPr>
            <p:ph type="ctrTitle"/>
          </p:nvPr>
        </p:nvSpPr>
        <p:spPr>
          <a:xfrm>
            <a:off x="6009967" y="1041401"/>
            <a:ext cx="2536504" cy="2345264"/>
          </a:xfrm>
        </p:spPr>
        <p:txBody>
          <a:bodyPr>
            <a:normAutofit/>
          </a:bodyPr>
          <a:lstStyle/>
          <a:p>
            <a:pPr>
              <a:lnSpc>
                <a:spcPct val="90000"/>
              </a:lnSpc>
            </a:pPr>
            <a:r>
              <a:rPr lang="en-CA" sz="2600" dirty="0">
                <a:latin typeface="Century Gothic" panose="020B0502020202020204" pitchFamily="34" charset="0"/>
                <a:cs typeface="Calibri" panose="020F0502020204030204" pitchFamily="34" charset="0"/>
              </a:rPr>
              <a:t>Bachelor of Indigenous Environmental Science and Practice </a:t>
            </a:r>
            <a:endParaRPr lang="en-US" sz="2600" dirty="0">
              <a:latin typeface="Century Gothic" panose="020B0502020202020204" pitchFamily="34" charset="0"/>
              <a:cs typeface="Calibri" panose="020F0502020204030204" pitchFamily="34" charset="0"/>
            </a:endParaRPr>
          </a:p>
        </p:txBody>
      </p:sp>
      <p:sp>
        <p:nvSpPr>
          <p:cNvPr id="3" name="Subtitle 2"/>
          <p:cNvSpPr>
            <a:spLocks noGrp="1"/>
          </p:cNvSpPr>
          <p:nvPr>
            <p:ph type="subTitle" idx="1"/>
          </p:nvPr>
        </p:nvSpPr>
        <p:spPr>
          <a:xfrm>
            <a:off x="5788152" y="3645238"/>
            <a:ext cx="2758319" cy="1933463"/>
          </a:xfrm>
        </p:spPr>
        <p:txBody>
          <a:bodyPr>
            <a:normAutofit fontScale="85000" lnSpcReduction="20000"/>
          </a:bodyPr>
          <a:lstStyle/>
          <a:p>
            <a:r>
              <a:rPr lang="en-CA" b="1" dirty="0">
                <a:latin typeface="Century Gothic" panose="020B0502020202020204" pitchFamily="34" charset="0"/>
                <a:cs typeface="Calibri" panose="020F0502020204030204" pitchFamily="34" charset="0"/>
              </a:rPr>
              <a:t>Academic Orientation</a:t>
            </a:r>
          </a:p>
          <a:p>
            <a:r>
              <a:rPr lang="en-CA" b="1" dirty="0">
                <a:latin typeface="Century Gothic" panose="020B0502020202020204" pitchFamily="34" charset="0"/>
                <a:cs typeface="Calibri" panose="020F0502020204030204" pitchFamily="34" charset="0"/>
              </a:rPr>
              <a:t>Fall 2026</a:t>
            </a:r>
          </a:p>
          <a:p>
            <a:endParaRPr lang="en-CA" b="1" dirty="0">
              <a:latin typeface="Century Gothic" panose="020B0502020202020204" pitchFamily="34" charset="0"/>
              <a:cs typeface="Calibri" panose="020F0502020204030204" pitchFamily="34" charset="0"/>
            </a:endParaRPr>
          </a:p>
          <a:p>
            <a:r>
              <a:rPr lang="en-CA" b="1" dirty="0">
                <a:latin typeface="Century Gothic" panose="020B0502020202020204" pitchFamily="34" charset="0"/>
                <a:cs typeface="Calibri" panose="020F0502020204030204" pitchFamily="34" charset="0"/>
              </a:rPr>
              <a:t>Your Host:</a:t>
            </a:r>
            <a:br>
              <a:rPr lang="en-CA" b="1" dirty="0">
                <a:latin typeface="Century Gothic" panose="020B0502020202020204" pitchFamily="34" charset="0"/>
                <a:cs typeface="Calibri" panose="020F0502020204030204" pitchFamily="34" charset="0"/>
              </a:rPr>
            </a:br>
            <a:r>
              <a:rPr lang="en-CA" b="1" dirty="0">
                <a:latin typeface="Century Gothic" panose="020B0502020202020204" pitchFamily="34" charset="0"/>
                <a:cs typeface="Calibri" panose="020F0502020204030204" pitchFamily="34" charset="0"/>
              </a:rPr>
              <a:t>Carie Devitt</a:t>
            </a:r>
          </a:p>
          <a:p>
            <a:r>
              <a:rPr lang="en-CA" b="1" dirty="0">
                <a:latin typeface="Century Gothic" panose="020B0502020202020204" pitchFamily="34" charset="0"/>
                <a:cs typeface="Calibri" panose="020F0502020204030204" pitchFamily="34" charset="0"/>
              </a:rPr>
              <a:t>Academic Advisor</a:t>
            </a:r>
            <a:endParaRPr lang="en-US" b="1" dirty="0">
              <a:latin typeface="Century Gothic" panose="020B0502020202020204" pitchFamily="34" charset="0"/>
              <a:cs typeface="Calibri" panose="020F0502020204030204" pitchFamily="34" charset="0"/>
            </a:endParaRPr>
          </a:p>
          <a:p>
            <a:endParaRPr lang="en-US" dirty="0"/>
          </a:p>
        </p:txBody>
      </p:sp>
      <p:sp>
        <p:nvSpPr>
          <p:cNvPr id="18" name="Rectangle 17">
            <a:extLst>
              <a:ext uri="{FF2B5EF4-FFF2-40B4-BE49-F238E27FC236}">
                <a16:creationId xmlns:a16="http://schemas.microsoft.com/office/drawing/2014/main" id="{1B057C70-1B97-42CE-9C74-A2B72760F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482409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0EC6C006-F859-490E-A780-57D4CC5306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99573" y="3509772"/>
            <a:ext cx="2306233" cy="12359"/>
          </a:xfrm>
          <a:prstGeom prst="line">
            <a:avLst/>
          </a:prstGeom>
        </p:spPr>
        <p:style>
          <a:lnRef idx="2">
            <a:schemeClr val="accent1"/>
          </a:lnRef>
          <a:fillRef idx="0">
            <a:schemeClr val="accent1"/>
          </a:fillRef>
          <a:effectRef idx="1">
            <a:schemeClr val="accent1"/>
          </a:effectRef>
          <a:fontRef idx="minor">
            <a:schemeClr val="tx1"/>
          </a:fontRef>
        </p:style>
      </p:cxnSp>
      <p:pic>
        <p:nvPicPr>
          <p:cNvPr id="4" name="Graphic 3">
            <a:extLst>
              <a:ext uri="{FF2B5EF4-FFF2-40B4-BE49-F238E27FC236}">
                <a16:creationId xmlns:a16="http://schemas.microsoft.com/office/drawing/2014/main" id="{56447D16-325F-5F9F-76B2-4B1893924B1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9512" y="2635388"/>
            <a:ext cx="4338062" cy="140841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Title 3"/>
          <p:cNvSpPr>
            <a:spLocks noGrp="1"/>
          </p:cNvSpPr>
          <p:nvPr>
            <p:ph type="title"/>
          </p:nvPr>
        </p:nvSpPr>
        <p:spPr>
          <a:xfrm>
            <a:off x="714081" y="954756"/>
            <a:ext cx="2047810" cy="4946003"/>
          </a:xfrm>
        </p:spPr>
        <p:txBody>
          <a:bodyPr>
            <a:normAutofit/>
          </a:bodyPr>
          <a:lstStyle/>
          <a:p>
            <a:r>
              <a:rPr lang="en-CA" sz="3100" dirty="0">
                <a:solidFill>
                  <a:srgbClr val="FFFFFF"/>
                </a:solidFill>
                <a:latin typeface="Century Gothic" panose="020B0502020202020204" pitchFamily="34" charset="0"/>
                <a:cs typeface="Calibri" panose="020F0502020204030204" pitchFamily="34" charset="0"/>
              </a:rPr>
              <a:t>Goals of this Meeting</a:t>
            </a:r>
            <a:endParaRPr lang="en-US" sz="3100" dirty="0">
              <a:solidFill>
                <a:srgbClr val="FFFFFF"/>
              </a:solidFill>
              <a:latin typeface="Century Gothic" panose="020B0502020202020204" pitchFamily="34" charset="0"/>
              <a:cs typeface="Calibri" panose="020F0502020204030204" pitchFamily="34" charset="0"/>
            </a:endParaRPr>
          </a:p>
        </p:txBody>
      </p:sp>
      <p:sp>
        <p:nvSpPr>
          <p:cNvPr id="11" name="Rectangle 15">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3855700" y="469900"/>
            <a:ext cx="4932303" cy="5405968"/>
          </a:xfrm>
        </p:spPr>
        <p:txBody>
          <a:bodyPr anchor="ctr">
            <a:normAutofit/>
          </a:bodyPr>
          <a:lstStyle/>
          <a:p>
            <a:r>
              <a:rPr lang="en-CA" dirty="0">
                <a:solidFill>
                  <a:srgbClr val="212121"/>
                </a:solidFill>
                <a:latin typeface="Century Gothic" panose="020B0502020202020204" pitchFamily="34" charset="0"/>
              </a:rPr>
              <a:t>Meet </a:t>
            </a:r>
            <a:r>
              <a:rPr lang="en-CA" i="1" dirty="0">
                <a:solidFill>
                  <a:srgbClr val="212121"/>
                </a:solidFill>
                <a:latin typeface="Century Gothic" panose="020B0502020202020204" pitchFamily="34" charset="0"/>
              </a:rPr>
              <a:t>YOUR</a:t>
            </a:r>
            <a:r>
              <a:rPr lang="en-CA" dirty="0">
                <a:solidFill>
                  <a:srgbClr val="212121"/>
                </a:solidFill>
                <a:latin typeface="Century Gothic" panose="020B0502020202020204" pitchFamily="34" charset="0"/>
              </a:rPr>
              <a:t> BIESP Academic Advisor - </a:t>
            </a:r>
            <a:r>
              <a:rPr lang="en-CA" b="1" dirty="0">
                <a:solidFill>
                  <a:srgbClr val="212121"/>
                </a:solidFill>
                <a:latin typeface="Century Gothic" panose="020B0502020202020204" pitchFamily="34" charset="0"/>
              </a:rPr>
              <a:t>Carie</a:t>
            </a:r>
          </a:p>
          <a:p>
            <a:r>
              <a:rPr lang="en-CA" dirty="0">
                <a:solidFill>
                  <a:srgbClr val="212121"/>
                </a:solidFill>
                <a:latin typeface="Century Gothic" panose="020B0502020202020204" pitchFamily="34" charset="0"/>
              </a:rPr>
              <a:t>Review important dates</a:t>
            </a:r>
          </a:p>
          <a:p>
            <a:r>
              <a:rPr lang="en-CA" dirty="0">
                <a:solidFill>
                  <a:srgbClr val="212121"/>
                </a:solidFill>
                <a:latin typeface="Century Gothic" panose="020B0502020202020204" pitchFamily="34" charset="0"/>
              </a:rPr>
              <a:t>General information and tips</a:t>
            </a:r>
          </a:p>
          <a:p>
            <a:r>
              <a:rPr lang="en-CA" dirty="0">
                <a:solidFill>
                  <a:srgbClr val="212121"/>
                </a:solidFill>
                <a:latin typeface="Century Gothic" panose="020B0502020202020204" pitchFamily="34" charset="0"/>
              </a:rPr>
              <a:t>Special Guests! Meet upper year BIESP students </a:t>
            </a:r>
          </a:p>
          <a:p>
            <a:r>
              <a:rPr lang="en-CA" dirty="0">
                <a:solidFill>
                  <a:srgbClr val="212121"/>
                </a:solidFill>
                <a:latin typeface="Century Gothic" panose="020B0502020202020204" pitchFamily="34" charset="0"/>
              </a:rPr>
              <a:t>Find out about resources available on campus like ISC and how to contact </a:t>
            </a:r>
            <a:r>
              <a:rPr lang="en-CA" b="1" dirty="0">
                <a:solidFill>
                  <a:srgbClr val="212121"/>
                </a:solidFill>
                <a:latin typeface="Century Gothic" panose="020B0502020202020204" pitchFamily="34" charset="0"/>
              </a:rPr>
              <a:t>Carie</a:t>
            </a:r>
            <a:r>
              <a:rPr lang="en-CA" dirty="0">
                <a:solidFill>
                  <a:srgbClr val="212121"/>
                </a:solidFill>
                <a:latin typeface="Century Gothic" panose="020B0502020202020204" pitchFamily="34" charset="0"/>
              </a:rPr>
              <a:t> </a:t>
            </a:r>
            <a:r>
              <a:rPr lang="en-CA" dirty="0">
                <a:solidFill>
                  <a:srgbClr val="212121"/>
                </a:solidFill>
                <a:latin typeface="Century Gothic" panose="020B0502020202020204" pitchFamily="34" charset="0"/>
                <a:sym typeface="Wingdings" panose="05000000000000000000" pitchFamily="2" charset="2"/>
              </a:rPr>
              <a:t></a:t>
            </a:r>
            <a:endParaRPr lang="en-US" dirty="0">
              <a:solidFill>
                <a:srgbClr val="212121"/>
              </a:solidFill>
              <a:latin typeface="Century Gothic" panose="020B0502020202020204" pitchFamily="34" charset="0"/>
            </a:endParaRPr>
          </a:p>
        </p:txBody>
      </p:sp>
      <p:pic>
        <p:nvPicPr>
          <p:cNvPr id="2" name="Graphic 3">
            <a:extLst>
              <a:ext uri="{FF2B5EF4-FFF2-40B4-BE49-F238E27FC236}">
                <a16:creationId xmlns:a16="http://schemas.microsoft.com/office/drawing/2014/main" id="{81968D4D-3F6C-9367-848D-41EB68E2FD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8396" y="6050280"/>
            <a:ext cx="1945005" cy="6299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12" name="Picture 11">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4" name="Picture 13">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5" name="Picture 14">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3"/>
            <a:ext cx="7200897" cy="933754"/>
          </a:xfrm>
        </p:spPr>
        <p:txBody>
          <a:bodyPr>
            <a:normAutofit/>
          </a:bodyPr>
          <a:lstStyle/>
          <a:p>
            <a:r>
              <a:rPr lang="en-CA" dirty="0">
                <a:solidFill>
                  <a:srgbClr val="262626"/>
                </a:solidFill>
                <a:latin typeface="Century Gothic" panose="020B0502020202020204" pitchFamily="34" charset="0"/>
              </a:rPr>
              <a:t>Meet Carie </a:t>
            </a:r>
            <a:r>
              <a:rPr lang="en-CA" dirty="0">
                <a:solidFill>
                  <a:srgbClr val="262626"/>
                </a:solidFill>
                <a:sym typeface="Wingdings" panose="05000000000000000000" pitchFamily="2" charset="2"/>
              </a:rPr>
              <a:t></a:t>
            </a:r>
            <a:endParaRPr lang="en-US" dirty="0">
              <a:solidFill>
                <a:srgbClr val="262626"/>
              </a:solidFill>
            </a:endParaRPr>
          </a:p>
        </p:txBody>
      </p:sp>
      <p:graphicFrame>
        <p:nvGraphicFramePr>
          <p:cNvPr id="5" name="Content Placeholder 2">
            <a:extLst>
              <a:ext uri="{FF2B5EF4-FFF2-40B4-BE49-F238E27FC236}">
                <a16:creationId xmlns:a16="http://schemas.microsoft.com/office/drawing/2014/main" id="{EF03C258-4721-44EE-BB68-98500FD379D4}"/>
              </a:ext>
            </a:extLst>
          </p:cNvPr>
          <p:cNvGraphicFramePr>
            <a:graphicFrameLocks noGrp="1"/>
          </p:cNvGraphicFramePr>
          <p:nvPr>
            <p:ph idx="1"/>
            <p:extLst>
              <p:ext uri="{D42A27DB-BD31-4B8C-83A1-F6EECF244321}">
                <p14:modId xmlns:p14="http://schemas.microsoft.com/office/powerpoint/2010/main" val="2768210775"/>
              </p:ext>
            </p:extLst>
          </p:nvPr>
        </p:nvGraphicFramePr>
        <p:xfrm>
          <a:off x="1080407" y="1915887"/>
          <a:ext cx="7200898"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TextBox 2">
            <a:extLst>
              <a:ext uri="{FF2B5EF4-FFF2-40B4-BE49-F238E27FC236}">
                <a16:creationId xmlns:a16="http://schemas.microsoft.com/office/drawing/2014/main" id="{DA490224-0F6B-4FBA-B606-F3793213620A}"/>
              </a:ext>
            </a:extLst>
          </p:cNvPr>
          <p:cNvSpPr txBox="1"/>
          <p:nvPr/>
        </p:nvSpPr>
        <p:spPr>
          <a:xfrm>
            <a:off x="1600200" y="5214257"/>
            <a:ext cx="6226629" cy="369332"/>
          </a:xfrm>
          <a:prstGeom prst="rect">
            <a:avLst/>
          </a:prstGeom>
          <a:noFill/>
        </p:spPr>
        <p:txBody>
          <a:bodyPr wrap="square" rtlCol="0">
            <a:spAutoFit/>
          </a:bodyPr>
          <a:lstStyle/>
          <a:p>
            <a:pPr algn="ctr"/>
            <a:r>
              <a:rPr lang="en-US" dirty="0">
                <a:latin typeface="Century Gothic" panose="020B0502020202020204" pitchFamily="34" charset="0"/>
              </a:rPr>
              <a:t>Never hesitate to ask for help! </a:t>
            </a:r>
          </a:p>
        </p:txBody>
      </p:sp>
      <p:pic>
        <p:nvPicPr>
          <p:cNvPr id="4" name="Graphic 3">
            <a:extLst>
              <a:ext uri="{FF2B5EF4-FFF2-40B4-BE49-F238E27FC236}">
                <a16:creationId xmlns:a16="http://schemas.microsoft.com/office/drawing/2014/main" id="{EEF96180-102D-DA82-639C-F1B99B82614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740603" y="5618480"/>
            <a:ext cx="1945005" cy="62992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987424-EDAA-4EEC-9E86-C5E8D779B8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392845-A960-4F6A-8C12-52ABAF52FC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038" y="487353"/>
            <a:ext cx="8413637"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F1EC8A7-B6D9-4838-BC20-4850771AD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57" y="609600"/>
            <a:ext cx="82296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651868" y="982132"/>
            <a:ext cx="2520579" cy="4625172"/>
          </a:xfrm>
        </p:spPr>
        <p:txBody>
          <a:bodyPr>
            <a:normAutofit/>
          </a:bodyPr>
          <a:lstStyle/>
          <a:p>
            <a:r>
              <a:rPr lang="en-CA" sz="3200" dirty="0">
                <a:solidFill>
                  <a:srgbClr val="262626"/>
                </a:solidFill>
                <a:latin typeface="Century Gothic" panose="020B0502020202020204" pitchFamily="34" charset="0"/>
              </a:rPr>
              <a:t>Important Dates</a:t>
            </a:r>
            <a:br>
              <a:rPr lang="en-CA" sz="3200" dirty="0">
                <a:solidFill>
                  <a:srgbClr val="262626"/>
                </a:solidFill>
                <a:latin typeface="Century Gothic" panose="020B0502020202020204" pitchFamily="34" charset="0"/>
              </a:rPr>
            </a:br>
            <a:br>
              <a:rPr lang="en-CA" dirty="0">
                <a:solidFill>
                  <a:srgbClr val="262626"/>
                </a:solidFill>
              </a:rPr>
            </a:br>
            <a:br>
              <a:rPr lang="en-CA" dirty="0">
                <a:solidFill>
                  <a:srgbClr val="262626"/>
                </a:solidFill>
              </a:rPr>
            </a:br>
            <a:br>
              <a:rPr lang="en-CA" dirty="0">
                <a:solidFill>
                  <a:srgbClr val="262626"/>
                </a:solidFill>
              </a:rPr>
            </a:br>
            <a:r>
              <a:rPr lang="en-CA" dirty="0">
                <a:solidFill>
                  <a:srgbClr val="262626"/>
                </a:solidFill>
              </a:rPr>
              <a:t> </a:t>
            </a:r>
            <a:endParaRPr lang="en-US" dirty="0">
              <a:solidFill>
                <a:srgbClr val="262626"/>
              </a:solidFill>
            </a:endParaRPr>
          </a:p>
        </p:txBody>
      </p:sp>
      <p:sp>
        <p:nvSpPr>
          <p:cNvPr id="15" name="Rectangle 14">
            <a:extLst>
              <a:ext uri="{FF2B5EF4-FFF2-40B4-BE49-F238E27FC236}">
                <a16:creationId xmlns:a16="http://schemas.microsoft.com/office/drawing/2014/main" id="{6306D721-45C9-45D4-B83C-24E723F4A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noFill/>
          <a:ln w="57150" cmpd="thickThin">
            <a:solidFill>
              <a:srgbClr val="7F7F7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1AC29CF-7CDF-4D0E-97C9-E665EC0283D9}"/>
              </a:ext>
            </a:extLst>
          </p:cNvPr>
          <p:cNvGraphicFramePr>
            <a:graphicFrameLocks noGrp="1"/>
          </p:cNvGraphicFramePr>
          <p:nvPr>
            <p:ph idx="1"/>
            <p:extLst>
              <p:ext uri="{D42A27DB-BD31-4B8C-83A1-F6EECF244321}">
                <p14:modId xmlns:p14="http://schemas.microsoft.com/office/powerpoint/2010/main" val="982186092"/>
              </p:ext>
            </p:extLst>
          </p:nvPr>
        </p:nvGraphicFramePr>
        <p:xfrm>
          <a:off x="1043292" y="1178352"/>
          <a:ext cx="4167900" cy="4428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Picture 2">
            <a:extLst>
              <a:ext uri="{FF2B5EF4-FFF2-40B4-BE49-F238E27FC236}">
                <a16:creationId xmlns:a16="http://schemas.microsoft.com/office/drawing/2014/main" id="{52ADF7CB-C967-E5ED-6871-51D09A334E04}"/>
              </a:ext>
            </a:extLst>
          </p:cNvPr>
          <p:cNvPicPr>
            <a:picLocks noChangeAspect="1"/>
          </p:cNvPicPr>
          <p:nvPr/>
        </p:nvPicPr>
        <p:blipFill>
          <a:blip r:embed="rId9"/>
          <a:stretch>
            <a:fillRect/>
          </a:stretch>
        </p:blipFill>
        <p:spPr>
          <a:xfrm>
            <a:off x="5830023" y="2941876"/>
            <a:ext cx="2164268" cy="2152075"/>
          </a:xfrm>
          <a:prstGeom prst="rect">
            <a:avLst/>
          </a:prstGeom>
        </p:spPr>
      </p:pic>
      <p:pic>
        <p:nvPicPr>
          <p:cNvPr id="4" name="Graphic 3">
            <a:extLst>
              <a:ext uri="{FF2B5EF4-FFF2-40B4-BE49-F238E27FC236}">
                <a16:creationId xmlns:a16="http://schemas.microsoft.com/office/drawing/2014/main" id="{1999D384-2714-8218-6909-C70AD5F8DC1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740652" y="5618480"/>
            <a:ext cx="1945005" cy="629920"/>
          </a:xfrm>
          <a:prstGeom prst="rect">
            <a:avLst/>
          </a:prstGeom>
        </p:spPr>
      </p:pic>
    </p:spTree>
    <p:extLst>
      <p:ext uri="{BB962C8B-B14F-4D97-AF65-F5344CB8AC3E}">
        <p14:creationId xmlns:p14="http://schemas.microsoft.com/office/powerpoint/2010/main" val="56087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954E3F-C90F-4AED-8C5E-30BBC99870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F274D6-81B5-4350-AFD5-014504FF5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0829" y="635508"/>
            <a:ext cx="3129699" cy="5586984"/>
          </a:xfrm>
        </p:spPr>
        <p:txBody>
          <a:bodyPr>
            <a:normAutofit/>
          </a:bodyPr>
          <a:lstStyle/>
          <a:p>
            <a:r>
              <a:rPr lang="en-CA" dirty="0">
                <a:solidFill>
                  <a:srgbClr val="212121"/>
                </a:solidFill>
                <a:latin typeface="Century Gothic" panose="020B0502020202020204" pitchFamily="34" charset="0"/>
              </a:rPr>
              <a:t>BIESP</a:t>
            </a:r>
            <a:br>
              <a:rPr lang="en-CA" dirty="0">
                <a:solidFill>
                  <a:srgbClr val="212121"/>
                </a:solidFill>
                <a:latin typeface="Century Gothic" panose="020B0502020202020204" pitchFamily="34" charset="0"/>
              </a:rPr>
            </a:br>
            <a:r>
              <a:rPr lang="en-CA" dirty="0">
                <a:solidFill>
                  <a:srgbClr val="212121"/>
                </a:solidFill>
                <a:latin typeface="Century Gothic" panose="020B0502020202020204" pitchFamily="34" charset="0"/>
              </a:rPr>
              <a:t>Program </a:t>
            </a:r>
            <a:br>
              <a:rPr lang="en-CA" dirty="0">
                <a:solidFill>
                  <a:srgbClr val="212121"/>
                </a:solidFill>
                <a:latin typeface="Century Gothic" panose="020B0502020202020204" pitchFamily="34" charset="0"/>
              </a:rPr>
            </a:br>
            <a:r>
              <a:rPr lang="en-CA" dirty="0">
                <a:solidFill>
                  <a:srgbClr val="212121"/>
                </a:solidFill>
                <a:latin typeface="Century Gothic" panose="020B0502020202020204" pitchFamily="34" charset="0"/>
              </a:rPr>
              <a:t>Information</a:t>
            </a:r>
            <a:endParaRPr lang="en-US" dirty="0">
              <a:solidFill>
                <a:srgbClr val="212121"/>
              </a:solidFill>
              <a:latin typeface="Century Gothic" panose="020B0502020202020204" pitchFamily="34" charset="0"/>
            </a:endParaRPr>
          </a:p>
        </p:txBody>
      </p:sp>
      <p:sp useBgFill="1">
        <p:nvSpPr>
          <p:cNvPr id="12" name="Rectangle 11">
            <a:extLst>
              <a:ext uri="{FF2B5EF4-FFF2-40B4-BE49-F238E27FC236}">
                <a16:creationId xmlns:a16="http://schemas.microsoft.com/office/drawing/2014/main" id="{8D21268E-FF5E-4624-BB9D-B825216E9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561" y="469900"/>
            <a:ext cx="4937237" cy="5918200"/>
          </a:xfrm>
          <a:prstGeom prst="rect">
            <a:avLst/>
          </a:prstGeom>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2819B5D-60BA-4995-92D8-FC547E604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3743" y="635508"/>
            <a:ext cx="469087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Content Placeholder 2"/>
          <p:cNvSpPr>
            <a:spLocks noGrp="1"/>
          </p:cNvSpPr>
          <p:nvPr>
            <p:ph idx="1"/>
          </p:nvPr>
        </p:nvSpPr>
        <p:spPr>
          <a:xfrm>
            <a:off x="3973743" y="737938"/>
            <a:ext cx="4690871" cy="5380057"/>
          </a:xfrm>
        </p:spPr>
        <p:txBody>
          <a:bodyPr anchor="ctr">
            <a:normAutofit fontScale="92500" lnSpcReduction="20000"/>
          </a:bodyPr>
          <a:lstStyle/>
          <a:p>
            <a:pPr marL="0" indent="0">
              <a:lnSpc>
                <a:spcPct val="90000"/>
              </a:lnSpc>
              <a:buNone/>
            </a:pPr>
            <a:r>
              <a:rPr lang="en-CA" sz="1800" b="1" dirty="0">
                <a:solidFill>
                  <a:schemeClr val="tx1"/>
                </a:solidFill>
                <a:latin typeface="Century Gothic" panose="020B0502020202020204" pitchFamily="34" charset="0"/>
              </a:rPr>
              <a:t>Bachelor of Indigenous Environmental Science and Practice is a degree program that does not have majors. </a:t>
            </a:r>
          </a:p>
          <a:p>
            <a:pPr marL="0" indent="0">
              <a:lnSpc>
                <a:spcPct val="90000"/>
              </a:lnSpc>
              <a:buNone/>
            </a:pPr>
            <a:r>
              <a:rPr lang="en-CA" sz="1800" dirty="0">
                <a:solidFill>
                  <a:schemeClr val="tx1"/>
                </a:solidFill>
                <a:latin typeface="Century Gothic" panose="020B0502020202020204" pitchFamily="34" charset="0"/>
              </a:rPr>
              <a:t>So, you will not have a major or attend the meetings for majors this week.</a:t>
            </a:r>
          </a:p>
          <a:p>
            <a:pPr marL="0" indent="0">
              <a:lnSpc>
                <a:spcPct val="90000"/>
              </a:lnSpc>
              <a:buNone/>
            </a:pPr>
            <a:endParaRPr lang="en-CA" sz="1800" b="1" dirty="0">
              <a:solidFill>
                <a:schemeClr val="tx1"/>
              </a:solidFill>
              <a:latin typeface="Century Gothic" panose="020B0502020202020204" pitchFamily="34" charset="0"/>
            </a:endParaRPr>
          </a:p>
          <a:p>
            <a:pPr>
              <a:lnSpc>
                <a:spcPct val="90000"/>
              </a:lnSpc>
              <a:buFont typeface="Courier New" panose="02070309020205020404" pitchFamily="49" charset="0"/>
              <a:buChar char="o"/>
            </a:pPr>
            <a:r>
              <a:rPr lang="en-CA" sz="1800" b="1" dirty="0">
                <a:solidFill>
                  <a:schemeClr val="tx1"/>
                </a:solidFill>
                <a:latin typeface="Century Gothic" panose="020B0502020202020204" pitchFamily="34" charset="0"/>
              </a:rPr>
              <a:t>F</a:t>
            </a:r>
            <a:r>
              <a:rPr lang="en-CA" sz="1800" dirty="0">
                <a:solidFill>
                  <a:schemeClr val="tx1"/>
                </a:solidFill>
                <a:latin typeface="Century Gothic" panose="020B0502020202020204" pitchFamily="34" charset="0"/>
              </a:rPr>
              <a:t>our-year, honours degree; five-years if in the co-op program.</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Can I minor? Yes. Important to plan for this early as completion of a minor will take more than 20 academic credits to complete.</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In co-op? Register for COOP1100 in </a:t>
            </a:r>
            <a:r>
              <a:rPr lang="en-CA" sz="1800" b="1" dirty="0">
                <a:solidFill>
                  <a:schemeClr val="tx1"/>
                </a:solidFill>
                <a:latin typeface="Century Gothic" panose="020B0502020202020204" pitchFamily="34" charset="0"/>
              </a:rPr>
              <a:t>F27;</a:t>
            </a:r>
            <a:r>
              <a:rPr lang="en-CA" sz="1800" dirty="0">
                <a:solidFill>
                  <a:schemeClr val="tx1"/>
                </a:solidFill>
                <a:latin typeface="Century Gothic" panose="020B0502020202020204" pitchFamily="34" charset="0"/>
              </a:rPr>
              <a:t> Sequence of co-op work terms is Summer after 2</a:t>
            </a:r>
            <a:r>
              <a:rPr lang="en-CA" sz="1800" baseline="30000" dirty="0">
                <a:solidFill>
                  <a:schemeClr val="tx1"/>
                </a:solidFill>
                <a:latin typeface="Century Gothic" panose="020B0502020202020204" pitchFamily="34" charset="0"/>
              </a:rPr>
              <a:t>nd</a:t>
            </a:r>
            <a:r>
              <a:rPr lang="en-CA" sz="1800" dirty="0">
                <a:solidFill>
                  <a:schemeClr val="tx1"/>
                </a:solidFill>
                <a:latin typeface="Century Gothic" panose="020B0502020202020204" pitchFamily="34" charset="0"/>
              </a:rPr>
              <a:t> year, and then a string of co-op terms after third year: summer, fall, then winter.</a:t>
            </a:r>
          </a:p>
          <a:p>
            <a:pPr>
              <a:lnSpc>
                <a:spcPct val="90000"/>
              </a:lnSpc>
              <a:buFont typeface="Courier New" panose="02070309020205020404" pitchFamily="49" charset="0"/>
              <a:buChar char="o"/>
            </a:pPr>
            <a:r>
              <a:rPr lang="en-CA" sz="1800" dirty="0">
                <a:solidFill>
                  <a:schemeClr val="tx1"/>
                </a:solidFill>
                <a:latin typeface="Century Gothic" panose="020B0502020202020204" pitchFamily="34" charset="0"/>
              </a:rPr>
              <a:t>When planning for future semesters, you may choose courses along a theme that interests you. Examples of possible schedules of studies are on my website. I will send a link in a future course selection email!</a:t>
            </a:r>
          </a:p>
          <a:p>
            <a:pPr lvl="1">
              <a:lnSpc>
                <a:spcPct val="90000"/>
              </a:lnSpc>
              <a:buFont typeface="Courier New" panose="02070309020205020404" pitchFamily="49" charset="0"/>
              <a:buChar char="o"/>
            </a:pPr>
            <a:endParaRPr lang="en-US" sz="1800" dirty="0">
              <a:solidFill>
                <a:schemeClr val="tx1"/>
              </a:solidFill>
            </a:endParaRPr>
          </a:p>
        </p:txBody>
      </p:sp>
    </p:spTree>
    <p:extLst>
      <p:ext uri="{BB962C8B-B14F-4D97-AF65-F5344CB8AC3E}">
        <p14:creationId xmlns:p14="http://schemas.microsoft.com/office/powerpoint/2010/main" val="131397925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pSp>
        <p:nvGrpSpPr>
          <p:cNvPr id="11" name="Group 10">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12" name="Picture 11">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14" name="Picture 13">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5" name="Picture 14">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2"/>
            <a:ext cx="7200897" cy="1303867"/>
          </a:xfrm>
        </p:spPr>
        <p:txBody>
          <a:bodyPr>
            <a:normAutofit/>
          </a:bodyPr>
          <a:lstStyle/>
          <a:p>
            <a:pPr>
              <a:lnSpc>
                <a:spcPct val="90000"/>
              </a:lnSpc>
            </a:pPr>
            <a:r>
              <a:rPr lang="en-CA" dirty="0">
                <a:solidFill>
                  <a:srgbClr val="262626"/>
                </a:solidFill>
                <a:latin typeface="Century Gothic" panose="020B0502020202020204" pitchFamily="34" charset="0"/>
              </a:rPr>
              <a:t>Professors’ Expectations</a:t>
            </a:r>
            <a:endParaRPr lang="en-US" dirty="0">
              <a:solidFill>
                <a:srgbClr val="262626"/>
              </a:solidFill>
              <a:latin typeface="Century Gothic" panose="020B0502020202020204" pitchFamily="34" charset="0"/>
            </a:endParaRPr>
          </a:p>
        </p:txBody>
      </p:sp>
      <p:pic>
        <p:nvPicPr>
          <p:cNvPr id="3" name="Graphic 3">
            <a:extLst>
              <a:ext uri="{FF2B5EF4-FFF2-40B4-BE49-F238E27FC236}">
                <a16:creationId xmlns:a16="http://schemas.microsoft.com/office/drawing/2014/main" id="{A99D7DDB-F63E-769C-303F-E9C412E9C6A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40603" y="5628640"/>
            <a:ext cx="1945005" cy="629920"/>
          </a:xfrm>
          <a:prstGeom prst="rect">
            <a:avLst/>
          </a:prstGeom>
        </p:spPr>
      </p:pic>
      <p:sp>
        <p:nvSpPr>
          <p:cNvPr id="6" name="Content Placeholder 5">
            <a:extLst>
              <a:ext uri="{FF2B5EF4-FFF2-40B4-BE49-F238E27FC236}">
                <a16:creationId xmlns:a16="http://schemas.microsoft.com/office/drawing/2014/main" id="{61C295B0-B3C6-DD3D-9B34-50AC8BDB3385}"/>
              </a:ext>
            </a:extLst>
          </p:cNvPr>
          <p:cNvSpPr>
            <a:spLocks noGrp="1"/>
          </p:cNvSpPr>
          <p:nvPr>
            <p:ph idx="1"/>
          </p:nvPr>
        </p:nvSpPr>
        <p:spPr/>
        <p:txBody>
          <a:bodyPr/>
          <a:lstStyle/>
          <a:p>
            <a:pPr marL="0" indent="0">
              <a:buNone/>
            </a:pPr>
            <a:endParaRPr lang="en-US" dirty="0"/>
          </a:p>
          <a:p>
            <a:endParaRPr lang="en-US" dirty="0"/>
          </a:p>
        </p:txBody>
      </p:sp>
      <p:graphicFrame>
        <p:nvGraphicFramePr>
          <p:cNvPr id="7" name="Content Placeholder 2">
            <a:extLst>
              <a:ext uri="{FF2B5EF4-FFF2-40B4-BE49-F238E27FC236}">
                <a16:creationId xmlns:a16="http://schemas.microsoft.com/office/drawing/2014/main" id="{D841B731-F64A-C87D-ED40-C1F7FE40EE85}"/>
              </a:ext>
            </a:extLst>
          </p:cNvPr>
          <p:cNvGraphicFramePr>
            <a:graphicFrameLocks/>
          </p:cNvGraphicFramePr>
          <p:nvPr>
            <p:extLst>
              <p:ext uri="{D42A27DB-BD31-4B8C-83A1-F6EECF244321}">
                <p14:modId xmlns:p14="http://schemas.microsoft.com/office/powerpoint/2010/main" val="2775629721"/>
              </p:ext>
            </p:extLst>
          </p:nvPr>
        </p:nvGraphicFramePr>
        <p:xfrm>
          <a:off x="529854" y="2167127"/>
          <a:ext cx="7984503" cy="377647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840345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pSp>
        <p:nvGrpSpPr>
          <p:cNvPr id="36" name="Group 35">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37" name="Picture 36">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8" name="Rectangle 37">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39" name="Picture 38">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40" name="Picture 39">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2"/>
            <a:ext cx="7200897" cy="1303867"/>
          </a:xfrm>
        </p:spPr>
        <p:txBody>
          <a:bodyPr>
            <a:normAutofit/>
          </a:bodyPr>
          <a:lstStyle/>
          <a:p>
            <a:r>
              <a:rPr lang="en-CA" dirty="0">
                <a:solidFill>
                  <a:srgbClr val="262626"/>
                </a:solidFill>
                <a:latin typeface="Century Gothic" panose="020B0502020202020204" pitchFamily="34" charset="0"/>
              </a:rPr>
              <a:t>General Survival Tips</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442DDC0E-A6D0-4D3C-9D51-38EA0C4D9681}"/>
              </a:ext>
            </a:extLst>
          </p:cNvPr>
          <p:cNvGraphicFramePr>
            <a:graphicFrameLocks noGrp="1"/>
          </p:cNvGraphicFramePr>
          <p:nvPr>
            <p:ph idx="1"/>
          </p:nvPr>
        </p:nvGraphicFramePr>
        <p:xfrm>
          <a:off x="971550" y="1935269"/>
          <a:ext cx="7200898"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E389B0D7-F468-176F-C329-03E1EC01039D}"/>
              </a:ext>
            </a:extLst>
          </p:cNvPr>
          <p:cNvPicPr>
            <a:picLocks noChangeAspect="1"/>
          </p:cNvPicPr>
          <p:nvPr/>
        </p:nvPicPr>
        <p:blipFill>
          <a:blip r:embed="rId10"/>
          <a:stretch>
            <a:fillRect/>
          </a:stretch>
        </p:blipFill>
        <p:spPr>
          <a:xfrm>
            <a:off x="4663439" y="4856936"/>
            <a:ext cx="1035585" cy="1035585"/>
          </a:xfrm>
          <a:prstGeom prst="rect">
            <a:avLst/>
          </a:prstGeom>
        </p:spPr>
      </p:pic>
      <p:sp>
        <p:nvSpPr>
          <p:cNvPr id="6" name="TextBox 5">
            <a:extLst>
              <a:ext uri="{FF2B5EF4-FFF2-40B4-BE49-F238E27FC236}">
                <a16:creationId xmlns:a16="http://schemas.microsoft.com/office/drawing/2014/main" id="{1D51EF87-9CBA-026D-431A-491952447E78}"/>
              </a:ext>
            </a:extLst>
          </p:cNvPr>
          <p:cNvSpPr txBox="1"/>
          <p:nvPr/>
        </p:nvSpPr>
        <p:spPr>
          <a:xfrm>
            <a:off x="1127505" y="4997669"/>
            <a:ext cx="3209544"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badi" panose="020B0604020104020204" pitchFamily="34" charset="0"/>
                <a:ea typeface="+mn-ea"/>
                <a:cs typeface="+mn-cs"/>
              </a:rPr>
              <a:t>Know what the Undergraduate Calendar is and how to find it.</a:t>
            </a:r>
          </a:p>
        </p:txBody>
      </p:sp>
      <p:pic>
        <p:nvPicPr>
          <p:cNvPr id="7" name="Graphic 3">
            <a:extLst>
              <a:ext uri="{FF2B5EF4-FFF2-40B4-BE49-F238E27FC236}">
                <a16:creationId xmlns:a16="http://schemas.microsoft.com/office/drawing/2014/main" id="{993DF523-EF85-5DFF-04ED-9BC57F2881C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815019" y="5644000"/>
            <a:ext cx="1945005" cy="629920"/>
          </a:xfrm>
          <a:prstGeom prst="rect">
            <a:avLst/>
          </a:prstGeom>
        </p:spPr>
      </p:pic>
    </p:spTree>
    <p:extLst>
      <p:ext uri="{BB962C8B-B14F-4D97-AF65-F5344CB8AC3E}">
        <p14:creationId xmlns:p14="http://schemas.microsoft.com/office/powerpoint/2010/main" val="3253899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01B0E35-F788-4608-ABBE-0D971AA50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31B8EA-FCCA-47DD-A0C4-A653EC4AB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C781EDE-83AA-44D6-8054-A4E2D6F280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970359" y="747182"/>
            <a:ext cx="7200897" cy="967314"/>
          </a:xfrm>
        </p:spPr>
        <p:txBody>
          <a:bodyPr>
            <a:normAutofit/>
          </a:bodyPr>
          <a:lstStyle/>
          <a:p>
            <a:pPr>
              <a:lnSpc>
                <a:spcPct val="90000"/>
              </a:lnSpc>
            </a:pPr>
            <a:r>
              <a:rPr lang="en-CA" sz="2200" dirty="0">
                <a:latin typeface="Century Gothic" panose="020B0502020202020204" pitchFamily="34" charset="0"/>
              </a:rPr>
              <a:t>Get to know your degree requirements early on!</a:t>
            </a:r>
            <a:br>
              <a:rPr lang="en-CA" sz="2800" dirty="0"/>
            </a:br>
            <a:endParaRPr lang="en-US" sz="2800" dirty="0"/>
          </a:p>
        </p:txBody>
      </p:sp>
      <p:sp>
        <p:nvSpPr>
          <p:cNvPr id="3" name="Content Placeholder 2"/>
          <p:cNvSpPr>
            <a:spLocks noGrp="1"/>
          </p:cNvSpPr>
          <p:nvPr>
            <p:ph idx="1"/>
          </p:nvPr>
        </p:nvSpPr>
        <p:spPr>
          <a:xfrm>
            <a:off x="870347" y="1346330"/>
            <a:ext cx="5053798" cy="4764487"/>
          </a:xfrm>
        </p:spPr>
        <p:txBody>
          <a:bodyPr>
            <a:normAutofit lnSpcReduction="10000"/>
          </a:bodyPr>
          <a:lstStyle/>
          <a:p>
            <a:pPr>
              <a:lnSpc>
                <a:spcPct val="90000"/>
              </a:lnSpc>
              <a:buFont typeface="Courier New" panose="02070309020205020404" pitchFamily="49" charset="0"/>
              <a:buChar char="o"/>
            </a:pPr>
            <a:r>
              <a:rPr lang="en-CA" sz="1600" dirty="0">
                <a:latin typeface="Century Gothic" panose="020B0502020202020204" pitchFamily="34" charset="0"/>
              </a:rPr>
              <a:t>The </a:t>
            </a:r>
            <a:r>
              <a:rPr lang="en-CA" sz="1600" dirty="0" err="1">
                <a:latin typeface="Century Gothic" panose="020B0502020202020204" pitchFamily="34" charset="0"/>
              </a:rPr>
              <a:t>WebAdvisor</a:t>
            </a:r>
            <a:r>
              <a:rPr lang="en-CA" sz="1600" dirty="0">
                <a:latin typeface="Century Gothic" panose="020B0502020202020204" pitchFamily="34" charset="0"/>
              </a:rPr>
              <a:t> </a:t>
            </a:r>
            <a:r>
              <a:rPr lang="en-CA" sz="1600" b="1" dirty="0">
                <a:latin typeface="Century Gothic" panose="020B0502020202020204" pitchFamily="34" charset="0"/>
              </a:rPr>
              <a:t>Student Planning System </a:t>
            </a:r>
            <a:r>
              <a:rPr lang="en-CA" sz="1600" dirty="0">
                <a:latin typeface="Century Gothic" panose="020B0502020202020204" pitchFamily="34" charset="0"/>
              </a:rPr>
              <a:t>shows you personalized academic requirements for your degree. Summarized for you specifically, including what you have taken (including transfer credits if you have any!) and what you still need to take according your schedule of studies. This is also how you register for courses, so you’ve already seen it.</a:t>
            </a:r>
          </a:p>
          <a:p>
            <a:pPr>
              <a:lnSpc>
                <a:spcPct val="90000"/>
              </a:lnSpc>
              <a:buFont typeface="Courier New" panose="02070309020205020404" pitchFamily="49" charset="0"/>
              <a:buChar char="o"/>
            </a:pPr>
            <a:r>
              <a:rPr lang="en-CA" sz="1600" dirty="0">
                <a:latin typeface="Century Gothic" panose="020B0502020202020204" pitchFamily="34" charset="0"/>
              </a:rPr>
              <a:t>Your </a:t>
            </a:r>
            <a:r>
              <a:rPr lang="en-CA" sz="1600" b="1" dirty="0">
                <a:latin typeface="Century Gothic" panose="020B0502020202020204" pitchFamily="34" charset="0"/>
              </a:rPr>
              <a:t>schedule of studies </a:t>
            </a:r>
            <a:r>
              <a:rPr lang="en-CA" sz="1600" dirty="0">
                <a:latin typeface="Century Gothic" panose="020B0502020202020204" pitchFamily="34" charset="0"/>
              </a:rPr>
              <a:t>is found in the Undergraduate Calendar. It is the list of the courses you need to take to complete your degree. The schedule of studies is broken down by co-op or non-co-op and lists core courses and restricted electives you can choose from.</a:t>
            </a:r>
          </a:p>
          <a:p>
            <a:pPr>
              <a:lnSpc>
                <a:spcPct val="90000"/>
              </a:lnSpc>
              <a:buFont typeface="Courier New" panose="02070309020205020404" pitchFamily="49" charset="0"/>
              <a:buChar char="o"/>
            </a:pPr>
            <a:r>
              <a:rPr lang="en-CA" sz="1600" b="1" dirty="0">
                <a:latin typeface="Century Gothic" panose="020B0502020202020204" pitchFamily="34" charset="0"/>
              </a:rPr>
              <a:t>Program information </a:t>
            </a:r>
            <a:r>
              <a:rPr lang="en-CA" sz="1600" dirty="0">
                <a:latin typeface="Century Gothic" panose="020B0502020202020204" pitchFamily="34" charset="0"/>
              </a:rPr>
              <a:t>for your degree is also in the Undergraduate Calendar (rules like needing a minimum of 6 credits at the 3000 level or higher and that of those, 2 credits must be at the 4000 level). Little details that mean a lot. </a:t>
            </a:r>
          </a:p>
          <a:p>
            <a:pPr marL="0" indent="0">
              <a:lnSpc>
                <a:spcPct val="90000"/>
              </a:lnSpc>
              <a:buNone/>
            </a:pPr>
            <a:endParaRPr lang="en-CA" sz="1600" dirty="0"/>
          </a:p>
        </p:txBody>
      </p:sp>
      <p:pic>
        <p:nvPicPr>
          <p:cNvPr id="5" name="Picture 4">
            <a:extLst>
              <a:ext uri="{FF2B5EF4-FFF2-40B4-BE49-F238E27FC236}">
                <a16:creationId xmlns:a16="http://schemas.microsoft.com/office/drawing/2014/main" id="{7A9B4B5F-EFEC-F157-2C46-86CD7F336C1A}"/>
              </a:ext>
            </a:extLst>
          </p:cNvPr>
          <p:cNvPicPr>
            <a:picLocks noChangeAspect="1"/>
          </p:cNvPicPr>
          <p:nvPr/>
        </p:nvPicPr>
        <p:blipFill>
          <a:blip r:embed="rId3"/>
          <a:stretch>
            <a:fillRect/>
          </a:stretch>
        </p:blipFill>
        <p:spPr>
          <a:xfrm>
            <a:off x="6280141" y="2538919"/>
            <a:ext cx="2261152" cy="2232163"/>
          </a:xfrm>
          <a:prstGeom prst="rect">
            <a:avLst/>
          </a:prstGeom>
        </p:spPr>
      </p:pic>
      <p:sp>
        <p:nvSpPr>
          <p:cNvPr id="6" name="TextBox 5">
            <a:extLst>
              <a:ext uri="{FF2B5EF4-FFF2-40B4-BE49-F238E27FC236}">
                <a16:creationId xmlns:a16="http://schemas.microsoft.com/office/drawing/2014/main" id="{433C2F57-A77B-9954-17DF-A87A19513E1A}"/>
              </a:ext>
            </a:extLst>
          </p:cNvPr>
          <p:cNvSpPr txBox="1"/>
          <p:nvPr/>
        </p:nvSpPr>
        <p:spPr>
          <a:xfrm>
            <a:off x="6903965" y="2119303"/>
            <a:ext cx="801823" cy="369332"/>
          </a:xfrm>
          <a:prstGeom prst="rect">
            <a:avLst/>
          </a:prstGeom>
          <a:noFill/>
        </p:spPr>
        <p:txBody>
          <a:bodyPr wrap="none" rtlCol="0">
            <a:spAutoFit/>
          </a:bodyPr>
          <a:lstStyle/>
          <a:p>
            <a:r>
              <a:rPr lang="en-US" dirty="0"/>
              <a:t>BIESP</a:t>
            </a:r>
          </a:p>
        </p:txBody>
      </p:sp>
    </p:spTree>
    <p:extLst>
      <p:ext uri="{BB962C8B-B14F-4D97-AF65-F5344CB8AC3E}">
        <p14:creationId xmlns:p14="http://schemas.microsoft.com/office/powerpoint/2010/main" val="1693409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E4A56307-05B5-F7FA-DACE-9279D083F52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F77C2A2-E0CB-9A82-A472-B3BE37535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7FD11F04-E56F-44A8-C32B-ED9C6490EF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2" name="Rectangle 11">
            <a:extLst>
              <a:ext uri="{FF2B5EF4-FFF2-40B4-BE49-F238E27FC236}">
                <a16:creationId xmlns:a16="http://schemas.microsoft.com/office/drawing/2014/main" id="{330EDAD2-A09B-B376-C3CE-FE9C4E874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2" name="Title 1">
            <a:extLst>
              <a:ext uri="{FF2B5EF4-FFF2-40B4-BE49-F238E27FC236}">
                <a16:creationId xmlns:a16="http://schemas.microsoft.com/office/drawing/2014/main" id="{861F619C-F4D6-064E-E228-E9C98A9507B5}"/>
              </a:ext>
            </a:extLst>
          </p:cNvPr>
          <p:cNvSpPr>
            <a:spLocks noGrp="1"/>
          </p:cNvSpPr>
          <p:nvPr>
            <p:ph type="title"/>
          </p:nvPr>
        </p:nvSpPr>
        <p:spPr>
          <a:xfrm>
            <a:off x="557785" y="706516"/>
            <a:ext cx="7955280" cy="967314"/>
          </a:xfrm>
        </p:spPr>
        <p:txBody>
          <a:bodyPr>
            <a:normAutofit/>
          </a:bodyPr>
          <a:lstStyle/>
          <a:p>
            <a:pPr>
              <a:lnSpc>
                <a:spcPct val="90000"/>
              </a:lnSpc>
            </a:pPr>
            <a:r>
              <a:rPr lang="en-CA" sz="2400" dirty="0">
                <a:solidFill>
                  <a:srgbClr val="262626"/>
                </a:solidFill>
                <a:latin typeface="Century Gothic" panose="020B0502020202020204" pitchFamily="34" charset="0"/>
              </a:rPr>
              <a:t>My Progress and Viewing your FALL Schedule on </a:t>
            </a:r>
            <a:r>
              <a:rPr lang="en-CA" sz="2400" b="1" i="1" dirty="0" err="1">
                <a:solidFill>
                  <a:srgbClr val="262626"/>
                </a:solidFill>
                <a:latin typeface="Century Gothic" panose="020B0502020202020204" pitchFamily="34" charset="0"/>
              </a:rPr>
              <a:t>WebAdvisor</a:t>
            </a:r>
            <a:endParaRPr lang="en-US" sz="2800" b="1" i="1" dirty="0"/>
          </a:p>
        </p:txBody>
      </p:sp>
      <p:pic>
        <p:nvPicPr>
          <p:cNvPr id="4" name="Graphic 3">
            <a:extLst>
              <a:ext uri="{FF2B5EF4-FFF2-40B4-BE49-F238E27FC236}">
                <a16:creationId xmlns:a16="http://schemas.microsoft.com/office/drawing/2014/main" id="{80A4FDA8-050D-ADB1-95AC-F0E19DEC6EA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5" name="Content Placeholder 4">
            <a:extLst>
              <a:ext uri="{FF2B5EF4-FFF2-40B4-BE49-F238E27FC236}">
                <a16:creationId xmlns:a16="http://schemas.microsoft.com/office/drawing/2014/main" id="{F2BC93B9-ACF0-E7BB-06F6-F9C00783B663}"/>
              </a:ext>
            </a:extLst>
          </p:cNvPr>
          <p:cNvSpPr>
            <a:spLocks noGrp="1"/>
          </p:cNvSpPr>
          <p:nvPr>
            <p:ph idx="1"/>
          </p:nvPr>
        </p:nvSpPr>
        <p:spPr/>
        <p:txBody>
          <a:bodyPr/>
          <a:lstStyle/>
          <a:p>
            <a:endParaRPr lang="en-US"/>
          </a:p>
        </p:txBody>
      </p:sp>
      <p:pic>
        <p:nvPicPr>
          <p:cNvPr id="9" name="Picture 8">
            <a:extLst>
              <a:ext uri="{FF2B5EF4-FFF2-40B4-BE49-F238E27FC236}">
                <a16:creationId xmlns:a16="http://schemas.microsoft.com/office/drawing/2014/main" id="{5A545C61-4A73-1F35-B937-BF515814AF78}"/>
              </a:ext>
            </a:extLst>
          </p:cNvPr>
          <p:cNvPicPr>
            <a:picLocks noChangeAspect="1"/>
          </p:cNvPicPr>
          <p:nvPr/>
        </p:nvPicPr>
        <p:blipFill>
          <a:blip r:embed="rId4"/>
          <a:stretch>
            <a:fillRect/>
          </a:stretch>
        </p:blipFill>
        <p:spPr>
          <a:xfrm>
            <a:off x="882460" y="1673830"/>
            <a:ext cx="7379079" cy="3911801"/>
          </a:xfrm>
          <a:prstGeom prst="rect">
            <a:avLst/>
          </a:prstGeom>
        </p:spPr>
      </p:pic>
    </p:spTree>
    <p:extLst>
      <p:ext uri="{BB962C8B-B14F-4D97-AF65-F5344CB8AC3E}">
        <p14:creationId xmlns:p14="http://schemas.microsoft.com/office/powerpoint/2010/main" val="1606959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63A9BB4C-8FA6-9848-6AB6-E0F51523DB2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E7F953E-A02E-A4D3-4183-E385360744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723959C1-C247-9B96-D33A-45D5FFF5CF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2" name="Rectangle 11">
            <a:extLst>
              <a:ext uri="{FF2B5EF4-FFF2-40B4-BE49-F238E27FC236}">
                <a16:creationId xmlns:a16="http://schemas.microsoft.com/office/drawing/2014/main" id="{1397225F-45BE-665A-6DD6-CBD4F038D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2" name="Title 1">
            <a:extLst>
              <a:ext uri="{FF2B5EF4-FFF2-40B4-BE49-F238E27FC236}">
                <a16:creationId xmlns:a16="http://schemas.microsoft.com/office/drawing/2014/main" id="{22BFB917-C597-350D-E26C-A3EB38AF2B22}"/>
              </a:ext>
            </a:extLst>
          </p:cNvPr>
          <p:cNvSpPr>
            <a:spLocks noGrp="1"/>
          </p:cNvSpPr>
          <p:nvPr>
            <p:ph type="title"/>
          </p:nvPr>
        </p:nvSpPr>
        <p:spPr>
          <a:xfrm>
            <a:off x="557785" y="706516"/>
            <a:ext cx="7955280" cy="967314"/>
          </a:xfrm>
        </p:spPr>
        <p:txBody>
          <a:bodyPr>
            <a:normAutofit/>
          </a:bodyPr>
          <a:lstStyle/>
          <a:p>
            <a:pPr>
              <a:lnSpc>
                <a:spcPct val="90000"/>
              </a:lnSpc>
            </a:pPr>
            <a:r>
              <a:rPr lang="en-CA" sz="2400" dirty="0">
                <a:solidFill>
                  <a:srgbClr val="262626"/>
                </a:solidFill>
                <a:latin typeface="Century Gothic" panose="020B0502020202020204" pitchFamily="34" charset="0"/>
              </a:rPr>
              <a:t>My Progress and Viewing your WINTER Schedule on </a:t>
            </a:r>
            <a:r>
              <a:rPr lang="en-CA" sz="2400" b="1" i="1" dirty="0" err="1">
                <a:solidFill>
                  <a:srgbClr val="262626"/>
                </a:solidFill>
                <a:latin typeface="Century Gothic" panose="020B0502020202020204" pitchFamily="34" charset="0"/>
              </a:rPr>
              <a:t>WebAdvisor</a:t>
            </a:r>
            <a:endParaRPr lang="en-US" sz="2800" b="1" i="1" dirty="0"/>
          </a:p>
        </p:txBody>
      </p:sp>
      <p:pic>
        <p:nvPicPr>
          <p:cNvPr id="4" name="Graphic 3">
            <a:extLst>
              <a:ext uri="{FF2B5EF4-FFF2-40B4-BE49-F238E27FC236}">
                <a16:creationId xmlns:a16="http://schemas.microsoft.com/office/drawing/2014/main" id="{7F43D203-E0E2-D497-4D78-6FF3AF86256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pic>
        <p:nvPicPr>
          <p:cNvPr id="7" name="Content Placeholder 6">
            <a:extLst>
              <a:ext uri="{FF2B5EF4-FFF2-40B4-BE49-F238E27FC236}">
                <a16:creationId xmlns:a16="http://schemas.microsoft.com/office/drawing/2014/main" id="{CC46FE91-2E9D-6BDB-2676-C47D3D9819AE}"/>
              </a:ext>
            </a:extLst>
          </p:cNvPr>
          <p:cNvPicPr>
            <a:picLocks noGrp="1" noChangeAspect="1"/>
          </p:cNvPicPr>
          <p:nvPr>
            <p:ph idx="1"/>
          </p:nvPr>
        </p:nvPicPr>
        <p:blipFill>
          <a:blip r:embed="rId4"/>
          <a:stretch>
            <a:fillRect/>
          </a:stretch>
        </p:blipFill>
        <p:spPr>
          <a:xfrm>
            <a:off x="662233" y="1576146"/>
            <a:ext cx="7746383" cy="4057629"/>
          </a:xfrm>
          <a:prstGeom prst="rect">
            <a:avLst/>
          </a:prstGeom>
        </p:spPr>
      </p:pic>
    </p:spTree>
    <p:extLst>
      <p:ext uri="{BB962C8B-B14F-4D97-AF65-F5344CB8AC3E}">
        <p14:creationId xmlns:p14="http://schemas.microsoft.com/office/powerpoint/2010/main" val="1671468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2F807EAF-6A9E-A286-55DF-28826C69DAE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CD90290-29D3-B10C-A75F-9F9A61498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03C76B00-1986-48F8-D945-DF8C0AB75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2" name="Rectangle 11">
            <a:extLst>
              <a:ext uri="{FF2B5EF4-FFF2-40B4-BE49-F238E27FC236}">
                <a16:creationId xmlns:a16="http://schemas.microsoft.com/office/drawing/2014/main" id="{90F406FF-FF2E-20FD-A6E9-935A9E16A2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2" name="Title 1">
            <a:extLst>
              <a:ext uri="{FF2B5EF4-FFF2-40B4-BE49-F238E27FC236}">
                <a16:creationId xmlns:a16="http://schemas.microsoft.com/office/drawing/2014/main" id="{37E739A9-BA74-BA8E-97C3-87B6DD2EDC5D}"/>
              </a:ext>
            </a:extLst>
          </p:cNvPr>
          <p:cNvSpPr>
            <a:spLocks noGrp="1"/>
          </p:cNvSpPr>
          <p:nvPr>
            <p:ph type="title"/>
          </p:nvPr>
        </p:nvSpPr>
        <p:spPr>
          <a:xfrm>
            <a:off x="456009" y="706516"/>
            <a:ext cx="8035836" cy="967314"/>
          </a:xfrm>
        </p:spPr>
        <p:txBody>
          <a:bodyPr>
            <a:normAutofit/>
          </a:bodyPr>
          <a:lstStyle/>
          <a:p>
            <a:pPr>
              <a:lnSpc>
                <a:spcPct val="90000"/>
              </a:lnSpc>
            </a:pPr>
            <a:r>
              <a:rPr lang="en-CA" sz="2400" dirty="0">
                <a:solidFill>
                  <a:srgbClr val="262626"/>
                </a:solidFill>
                <a:latin typeface="Century Gothic" panose="020B0502020202020204" pitchFamily="34" charset="0"/>
              </a:rPr>
              <a:t>Schedule Print Button in </a:t>
            </a:r>
            <a:r>
              <a:rPr lang="en-CA" sz="2400" dirty="0" err="1">
                <a:solidFill>
                  <a:srgbClr val="262626"/>
                </a:solidFill>
                <a:latin typeface="Century Gothic" panose="020B0502020202020204" pitchFamily="34" charset="0"/>
              </a:rPr>
              <a:t>WebAdvisor</a:t>
            </a:r>
            <a:br>
              <a:rPr lang="en-CA" sz="2800" dirty="0"/>
            </a:br>
            <a:endParaRPr lang="en-US" sz="2800" dirty="0"/>
          </a:p>
        </p:txBody>
      </p:sp>
      <p:pic>
        <p:nvPicPr>
          <p:cNvPr id="4" name="Graphic 3">
            <a:extLst>
              <a:ext uri="{FF2B5EF4-FFF2-40B4-BE49-F238E27FC236}">
                <a16:creationId xmlns:a16="http://schemas.microsoft.com/office/drawing/2014/main" id="{D5AB6EF9-7C2C-B55F-1DF1-3DD18F41E09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sp>
        <p:nvSpPr>
          <p:cNvPr id="13" name="TextBox 12">
            <a:extLst>
              <a:ext uri="{FF2B5EF4-FFF2-40B4-BE49-F238E27FC236}">
                <a16:creationId xmlns:a16="http://schemas.microsoft.com/office/drawing/2014/main" id="{0D52DBD5-5569-BB37-DA75-2F3807CDFB3C}"/>
              </a:ext>
            </a:extLst>
          </p:cNvPr>
          <p:cNvSpPr txBox="1"/>
          <p:nvPr/>
        </p:nvSpPr>
        <p:spPr>
          <a:xfrm>
            <a:off x="1026664" y="4601051"/>
            <a:ext cx="7088287" cy="36933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badi" panose="020B0604020104020204" pitchFamily="34" charset="0"/>
                <a:ea typeface="+mn-ea"/>
                <a:cs typeface="+mn-cs"/>
              </a:rPr>
              <a:t>This is the best way to double check / confirm that you are registered!</a:t>
            </a:r>
          </a:p>
        </p:txBody>
      </p:sp>
      <p:pic>
        <p:nvPicPr>
          <p:cNvPr id="9" name="Picture 8">
            <a:extLst>
              <a:ext uri="{FF2B5EF4-FFF2-40B4-BE49-F238E27FC236}">
                <a16:creationId xmlns:a16="http://schemas.microsoft.com/office/drawing/2014/main" id="{86148A84-18E0-40E9-7B30-FF3FBDA17C6C}"/>
              </a:ext>
            </a:extLst>
          </p:cNvPr>
          <p:cNvPicPr>
            <a:picLocks noChangeAspect="1"/>
          </p:cNvPicPr>
          <p:nvPr/>
        </p:nvPicPr>
        <p:blipFill>
          <a:blip r:embed="rId4"/>
          <a:stretch>
            <a:fillRect/>
          </a:stretch>
        </p:blipFill>
        <p:spPr>
          <a:xfrm>
            <a:off x="510529" y="2020235"/>
            <a:ext cx="8157640" cy="2419077"/>
          </a:xfrm>
          <a:prstGeom prst="rect">
            <a:avLst/>
          </a:prstGeom>
        </p:spPr>
      </p:pic>
      <p:pic>
        <p:nvPicPr>
          <p:cNvPr id="18" name="Picture 17">
            <a:extLst>
              <a:ext uri="{FF2B5EF4-FFF2-40B4-BE49-F238E27FC236}">
                <a16:creationId xmlns:a16="http://schemas.microsoft.com/office/drawing/2014/main" id="{84ADFC80-17F4-B324-3F12-52733DCA3392}"/>
              </a:ext>
            </a:extLst>
          </p:cNvPr>
          <p:cNvPicPr>
            <a:picLocks noChangeAspect="1"/>
          </p:cNvPicPr>
          <p:nvPr/>
        </p:nvPicPr>
        <p:blipFill>
          <a:blip r:embed="rId5"/>
          <a:stretch>
            <a:fillRect/>
          </a:stretch>
        </p:blipFill>
        <p:spPr>
          <a:xfrm>
            <a:off x="3801908" y="1389008"/>
            <a:ext cx="1058479" cy="469487"/>
          </a:xfrm>
          <a:prstGeom prst="rect">
            <a:avLst/>
          </a:prstGeom>
        </p:spPr>
      </p:pic>
    </p:spTree>
    <p:extLst>
      <p:ext uri="{BB962C8B-B14F-4D97-AF65-F5344CB8AC3E}">
        <p14:creationId xmlns:p14="http://schemas.microsoft.com/office/powerpoint/2010/main" val="1216531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F57A731E-644B-4DBC-3E1F-A751843783D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619B558-A748-C213-40FA-AA8E403CA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0" name="Rectangle 9">
            <a:extLst>
              <a:ext uri="{FF2B5EF4-FFF2-40B4-BE49-F238E27FC236}">
                <a16:creationId xmlns:a16="http://schemas.microsoft.com/office/drawing/2014/main" id="{CE454513-BDF9-E9DB-6C56-33255654E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6" y="469900"/>
            <a:ext cx="8429625"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2" name="Rectangle 11">
            <a:extLst>
              <a:ext uri="{FF2B5EF4-FFF2-40B4-BE49-F238E27FC236}">
                <a16:creationId xmlns:a16="http://schemas.microsoft.com/office/drawing/2014/main" id="{A8FB1108-7CCC-0457-3633-C5D85ED84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8229600" cy="5638800"/>
          </a:xfrm>
          <a:prstGeom prst="rect">
            <a:avLst/>
          </a:prstGeom>
          <a:noFill/>
          <a:ln w="15875" cap="flat">
            <a:solidFill>
              <a:schemeClr val="accent2"/>
            </a:solidFill>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2" name="Title 1">
            <a:extLst>
              <a:ext uri="{FF2B5EF4-FFF2-40B4-BE49-F238E27FC236}">
                <a16:creationId xmlns:a16="http://schemas.microsoft.com/office/drawing/2014/main" id="{79819396-3D54-5F91-7F40-44903C0580D0}"/>
              </a:ext>
            </a:extLst>
          </p:cNvPr>
          <p:cNvSpPr>
            <a:spLocks noGrp="1"/>
          </p:cNvSpPr>
          <p:nvPr>
            <p:ph type="title"/>
          </p:nvPr>
        </p:nvSpPr>
        <p:spPr>
          <a:xfrm>
            <a:off x="355996" y="1053988"/>
            <a:ext cx="8035836" cy="967314"/>
          </a:xfrm>
        </p:spPr>
        <p:txBody>
          <a:bodyPr>
            <a:normAutofit/>
          </a:bodyPr>
          <a:lstStyle/>
          <a:p>
            <a:pPr>
              <a:lnSpc>
                <a:spcPct val="90000"/>
              </a:lnSpc>
            </a:pPr>
            <a:r>
              <a:rPr lang="en-CA" sz="2400" dirty="0">
                <a:solidFill>
                  <a:srgbClr val="262626"/>
                </a:solidFill>
                <a:latin typeface="Century Gothic" panose="020B0502020202020204" pitchFamily="34" charset="0"/>
              </a:rPr>
              <a:t>Timeline in </a:t>
            </a:r>
            <a:r>
              <a:rPr lang="en-CA" sz="2400" dirty="0" err="1">
                <a:solidFill>
                  <a:srgbClr val="262626"/>
                </a:solidFill>
                <a:latin typeface="Century Gothic" panose="020B0502020202020204" pitchFamily="34" charset="0"/>
              </a:rPr>
              <a:t>WebAdvisor</a:t>
            </a:r>
            <a:br>
              <a:rPr lang="en-CA" sz="2800" dirty="0"/>
            </a:br>
            <a:endParaRPr lang="en-US" sz="2800" dirty="0"/>
          </a:p>
        </p:txBody>
      </p:sp>
      <p:pic>
        <p:nvPicPr>
          <p:cNvPr id="4" name="Graphic 3">
            <a:extLst>
              <a:ext uri="{FF2B5EF4-FFF2-40B4-BE49-F238E27FC236}">
                <a16:creationId xmlns:a16="http://schemas.microsoft.com/office/drawing/2014/main" id="{5BE870FB-DA2E-F698-C6C8-E86474C796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40604" y="5627405"/>
            <a:ext cx="1945005" cy="629920"/>
          </a:xfrm>
          <a:prstGeom prst="rect">
            <a:avLst/>
          </a:prstGeom>
        </p:spPr>
      </p:pic>
      <p:pic>
        <p:nvPicPr>
          <p:cNvPr id="9" name="Picture 8">
            <a:extLst>
              <a:ext uri="{FF2B5EF4-FFF2-40B4-BE49-F238E27FC236}">
                <a16:creationId xmlns:a16="http://schemas.microsoft.com/office/drawing/2014/main" id="{2BBFD937-633C-F232-3A5C-6BB40844743F}"/>
              </a:ext>
            </a:extLst>
          </p:cNvPr>
          <p:cNvPicPr>
            <a:picLocks noChangeAspect="1"/>
          </p:cNvPicPr>
          <p:nvPr/>
        </p:nvPicPr>
        <p:blipFill>
          <a:blip r:embed="rId4"/>
          <a:stretch>
            <a:fillRect/>
          </a:stretch>
        </p:blipFill>
        <p:spPr>
          <a:xfrm>
            <a:off x="1822876" y="1755838"/>
            <a:ext cx="4992490" cy="4048174"/>
          </a:xfrm>
          <a:prstGeom prst="rect">
            <a:avLst/>
          </a:prstGeom>
        </p:spPr>
      </p:pic>
    </p:spTree>
    <p:extLst>
      <p:ext uri="{BB962C8B-B14F-4D97-AF65-F5344CB8AC3E}">
        <p14:creationId xmlns:p14="http://schemas.microsoft.com/office/powerpoint/2010/main" val="666730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47E4F490-FA76-4FF0-B36A-72B01E1175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a:extLst>
              <a:ext uri="{FF2B5EF4-FFF2-40B4-BE49-F238E27FC236}">
                <a16:creationId xmlns:a16="http://schemas.microsoft.com/office/drawing/2014/main" id="{05C8C51A-4ECF-4857-8298-6C8334C7F8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accent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A741C46E-A2A6-4DF0-84BD-502A2E56D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sq">
            <a:solidFill>
              <a:srgbClr val="FFFFFF">
                <a:alpha val="80000"/>
              </a:srgbClr>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CA" sz="2800" dirty="0">
                <a:solidFill>
                  <a:srgbClr val="FFFFFF"/>
                </a:solidFill>
                <a:latin typeface="Century Gothic" panose="020B0502020202020204" pitchFamily="34" charset="0"/>
              </a:rPr>
              <a:t>What do all of the acronyms mean?</a:t>
            </a:r>
            <a:endParaRPr lang="en-US" sz="2800" dirty="0">
              <a:solidFill>
                <a:srgbClr val="FFFFFF"/>
              </a:solidFill>
              <a:latin typeface="Century Gothic" panose="020B0502020202020204" pitchFamily="34" charset="0"/>
            </a:endParaRPr>
          </a:p>
        </p:txBody>
      </p:sp>
      <p:sp>
        <p:nvSpPr>
          <p:cNvPr id="14" name="Rectangle 13">
            <a:extLst>
              <a:ext uri="{FF2B5EF4-FFF2-40B4-BE49-F238E27FC236}">
                <a16:creationId xmlns:a16="http://schemas.microsoft.com/office/drawing/2014/main" id="{67CE4C0A-D88E-41BB-8F06-8C0E2604B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solidFill>
            <a:schemeClr val="bg2">
              <a:lumMod val="90000"/>
              <a:lumOff val="10000"/>
            </a:schemeClr>
          </a:soli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62769" y="469900"/>
            <a:ext cx="5061775" cy="5918200"/>
          </a:xfrm>
        </p:spPr>
        <p:txBody>
          <a:bodyPr anchor="ctr">
            <a:normAutofit/>
          </a:bodyPr>
          <a:lstStyle/>
          <a:p>
            <a:pPr>
              <a:lnSpc>
                <a:spcPct val="90000"/>
              </a:lnSpc>
            </a:pPr>
            <a:r>
              <a:rPr lang="en-CA" sz="1400" b="1" dirty="0">
                <a:solidFill>
                  <a:schemeClr val="tx1"/>
                </a:solidFill>
                <a:latin typeface="Century Gothic" panose="020B0502020202020204" pitchFamily="34" charset="0"/>
              </a:rPr>
              <a:t>OAC is Ontario Agricultural College</a:t>
            </a:r>
          </a:p>
          <a:p>
            <a:pPr lvl="1">
              <a:lnSpc>
                <a:spcPct val="90000"/>
              </a:lnSpc>
            </a:pPr>
            <a:r>
              <a:rPr lang="en-CA" sz="1400" dirty="0">
                <a:solidFill>
                  <a:schemeClr val="tx1"/>
                </a:solidFill>
                <a:latin typeface="Century Gothic" panose="020B0502020202020204" pitchFamily="34" charset="0"/>
              </a:rPr>
              <a:t>BIESP is an OAC program. Key for awards.</a:t>
            </a:r>
          </a:p>
          <a:p>
            <a:pPr>
              <a:lnSpc>
                <a:spcPct val="90000"/>
              </a:lnSpc>
            </a:pPr>
            <a:r>
              <a:rPr lang="en-CA" sz="1400" b="1" dirty="0">
                <a:solidFill>
                  <a:schemeClr val="tx1"/>
                </a:solidFill>
                <a:latin typeface="Century Gothic" panose="020B0502020202020204" pitchFamily="34" charset="0"/>
              </a:rPr>
              <a:t>BIESP (or BIESP:C) is your degree program</a:t>
            </a:r>
          </a:p>
          <a:p>
            <a:pPr lvl="1">
              <a:lnSpc>
                <a:spcPct val="90000"/>
              </a:lnSpc>
            </a:pPr>
            <a:r>
              <a:rPr lang="en-CA" sz="1400" dirty="0">
                <a:solidFill>
                  <a:schemeClr val="tx1"/>
                </a:solidFill>
                <a:latin typeface="Century Gothic" panose="020B0502020202020204" pitchFamily="34" charset="0"/>
              </a:rPr>
              <a:t>This is what will be after your name when you graduate</a:t>
            </a:r>
          </a:p>
          <a:p>
            <a:pPr lvl="1">
              <a:lnSpc>
                <a:spcPct val="90000"/>
              </a:lnSpc>
            </a:pPr>
            <a:r>
              <a:rPr lang="en-CA" sz="1400" dirty="0">
                <a:solidFill>
                  <a:schemeClr val="tx1"/>
                </a:solidFill>
                <a:latin typeface="Century Gothic" panose="020B0502020202020204" pitchFamily="34" charset="0"/>
              </a:rPr>
              <a:t>If you see BIS or BIS:C, this is a short form used by university administration! (i.e. for Restrictions)</a:t>
            </a:r>
          </a:p>
          <a:p>
            <a:pPr>
              <a:lnSpc>
                <a:spcPct val="90000"/>
              </a:lnSpc>
            </a:pPr>
            <a:r>
              <a:rPr lang="en-CA" sz="1400" b="1" dirty="0">
                <a:solidFill>
                  <a:schemeClr val="tx1"/>
                </a:solidFill>
                <a:latin typeface="Century Gothic" panose="020B0502020202020204" pitchFamily="34" charset="0"/>
              </a:rPr>
              <a:t>SAS is Student Accessibilities Services </a:t>
            </a:r>
          </a:p>
          <a:p>
            <a:pPr lvl="1">
              <a:lnSpc>
                <a:spcPct val="90000"/>
              </a:lnSpc>
            </a:pPr>
            <a:r>
              <a:rPr lang="en-CA" sz="1400" dirty="0">
                <a:solidFill>
                  <a:schemeClr val="tx1"/>
                </a:solidFill>
                <a:latin typeface="Century Gothic" panose="020B0502020202020204" pitchFamily="34" charset="0"/>
              </a:rPr>
              <a:t>Offers services for students requiring accommodations</a:t>
            </a:r>
          </a:p>
          <a:p>
            <a:pPr>
              <a:lnSpc>
                <a:spcPct val="90000"/>
              </a:lnSpc>
            </a:pPr>
            <a:r>
              <a:rPr lang="en-CA" sz="1400" b="1" dirty="0">
                <a:solidFill>
                  <a:schemeClr val="tx1"/>
                </a:solidFill>
                <a:latin typeface="Century Gothic" panose="020B0502020202020204" pitchFamily="34" charset="0"/>
              </a:rPr>
              <a:t>SLG is Supported Learning Groups</a:t>
            </a:r>
          </a:p>
          <a:p>
            <a:pPr lvl="1">
              <a:lnSpc>
                <a:spcPct val="90000"/>
              </a:lnSpc>
            </a:pPr>
            <a:r>
              <a:rPr lang="en-CA" sz="1400" dirty="0">
                <a:solidFill>
                  <a:schemeClr val="tx1"/>
                </a:solidFill>
                <a:latin typeface="Century Gothic" panose="020B0502020202020204" pitchFamily="34" charset="0"/>
              </a:rPr>
              <a:t>Small group learning environments for select courses offered by the Library</a:t>
            </a:r>
          </a:p>
          <a:p>
            <a:pPr>
              <a:lnSpc>
                <a:spcPct val="90000"/>
              </a:lnSpc>
            </a:pPr>
            <a:r>
              <a:rPr lang="en-CA" sz="1400" b="1" dirty="0">
                <a:solidFill>
                  <a:schemeClr val="tx1"/>
                </a:solidFill>
                <a:latin typeface="Century Gothic" panose="020B0502020202020204" pitchFamily="34" charset="0"/>
              </a:rPr>
              <a:t>TA is Teaching Assistant</a:t>
            </a:r>
          </a:p>
          <a:p>
            <a:pPr lvl="1">
              <a:lnSpc>
                <a:spcPct val="90000"/>
              </a:lnSpc>
            </a:pPr>
            <a:r>
              <a:rPr lang="en-CA" sz="1400" dirty="0">
                <a:solidFill>
                  <a:schemeClr val="tx1"/>
                </a:solidFill>
                <a:latin typeface="Century Gothic" panose="020B0502020202020204" pitchFamily="34" charset="0"/>
              </a:rPr>
              <a:t>Work with instructors to help students with specific course</a:t>
            </a:r>
          </a:p>
        </p:txBody>
      </p:sp>
    </p:spTree>
    <p:extLst>
      <p:ext uri="{BB962C8B-B14F-4D97-AF65-F5344CB8AC3E}">
        <p14:creationId xmlns:p14="http://schemas.microsoft.com/office/powerpoint/2010/main" val="3397236484"/>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5F11533-723E-420D-A991-D376E73935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pSp>
        <p:nvGrpSpPr>
          <p:cNvPr id="22" name="Group 21">
            <a:extLst>
              <a:ext uri="{FF2B5EF4-FFF2-40B4-BE49-F238E27FC236}">
                <a16:creationId xmlns:a16="http://schemas.microsoft.com/office/drawing/2014/main" id="{C60393DE-86F5-4639-9D54-85E166A843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3" name="Picture 22">
              <a:extLst>
                <a:ext uri="{FF2B5EF4-FFF2-40B4-BE49-F238E27FC236}">
                  <a16:creationId xmlns:a16="http://schemas.microsoft.com/office/drawing/2014/main" id="{6781C5A9-B7CC-4944-80B9-8D48C77D333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4" name="Rectangle 23">
              <a:extLst>
                <a:ext uri="{FF2B5EF4-FFF2-40B4-BE49-F238E27FC236}">
                  <a16:creationId xmlns:a16="http://schemas.microsoft.com/office/drawing/2014/main" id="{179E96B4-A8EA-47EF-B2BB-92FF796E9E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25" name="Picture 24">
              <a:extLst>
                <a:ext uri="{FF2B5EF4-FFF2-40B4-BE49-F238E27FC236}">
                  <a16:creationId xmlns:a16="http://schemas.microsoft.com/office/drawing/2014/main" id="{A4EF7629-2B5A-4DD5-81B4-4878E937151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26" name="Picture 25">
              <a:extLst>
                <a:ext uri="{FF2B5EF4-FFF2-40B4-BE49-F238E27FC236}">
                  <a16:creationId xmlns:a16="http://schemas.microsoft.com/office/drawing/2014/main" id="{58963C9E-C5BF-4148-A145-6931A8AB11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971551" y="982132"/>
            <a:ext cx="7200897" cy="1303867"/>
          </a:xfrm>
        </p:spPr>
        <p:txBody>
          <a:bodyPr>
            <a:normAutofit/>
          </a:bodyPr>
          <a:lstStyle/>
          <a:p>
            <a:pPr>
              <a:lnSpc>
                <a:spcPct val="90000"/>
              </a:lnSpc>
            </a:pPr>
            <a:r>
              <a:rPr lang="en-CA" dirty="0">
                <a:solidFill>
                  <a:srgbClr val="262626"/>
                </a:solidFill>
                <a:latin typeface="Century Gothic" panose="020B0502020202020204" pitchFamily="34" charset="0"/>
              </a:rPr>
              <a:t>Upper Year Students </a:t>
            </a:r>
            <a:r>
              <a:rPr lang="en-CA" dirty="0">
                <a:solidFill>
                  <a:srgbClr val="262626"/>
                </a:solidFill>
                <a:latin typeface="Century Gothic" panose="020B0502020202020204" pitchFamily="34" charset="0"/>
                <a:sym typeface="Wingdings" panose="05000000000000000000" pitchFamily="2" charset="2"/>
              </a:rPr>
              <a:t></a:t>
            </a:r>
            <a:endParaRPr lang="en-US" dirty="0">
              <a:solidFill>
                <a:srgbClr val="262626"/>
              </a:solidFill>
              <a:latin typeface="Century Gothic" panose="020B0502020202020204" pitchFamily="34" charset="0"/>
            </a:endParaRPr>
          </a:p>
        </p:txBody>
      </p:sp>
      <p:graphicFrame>
        <p:nvGraphicFramePr>
          <p:cNvPr id="5" name="Content Placeholder 2">
            <a:extLst>
              <a:ext uri="{FF2B5EF4-FFF2-40B4-BE49-F238E27FC236}">
                <a16:creationId xmlns:a16="http://schemas.microsoft.com/office/drawing/2014/main" id="{EF03C258-4721-44EE-BB68-98500FD379D4}"/>
              </a:ext>
            </a:extLst>
          </p:cNvPr>
          <p:cNvGraphicFramePr>
            <a:graphicFrameLocks noGrp="1"/>
          </p:cNvGraphicFramePr>
          <p:nvPr>
            <p:ph idx="1"/>
            <p:extLst>
              <p:ext uri="{D42A27DB-BD31-4B8C-83A1-F6EECF244321}">
                <p14:modId xmlns:p14="http://schemas.microsoft.com/office/powerpoint/2010/main" val="1893560289"/>
              </p:ext>
            </p:extLst>
          </p:nvPr>
        </p:nvGraphicFramePr>
        <p:xfrm>
          <a:off x="694944" y="1959864"/>
          <a:ext cx="7781544" cy="35112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7FA7EC28-3E74-6B4F-C993-810E70AE0D87}"/>
              </a:ext>
            </a:extLst>
          </p:cNvPr>
          <p:cNvPicPr>
            <a:picLocks noChangeAspect="1"/>
          </p:cNvPicPr>
          <p:nvPr/>
        </p:nvPicPr>
        <p:blipFill>
          <a:blip r:embed="rId10"/>
          <a:stretch>
            <a:fillRect/>
          </a:stretch>
        </p:blipFill>
        <p:spPr>
          <a:xfrm>
            <a:off x="5963949" y="4528232"/>
            <a:ext cx="2208499" cy="2208499"/>
          </a:xfrm>
          <a:prstGeom prst="rect">
            <a:avLst/>
          </a:prstGeom>
        </p:spPr>
      </p:pic>
    </p:spTree>
    <p:extLst>
      <p:ext uri="{BB962C8B-B14F-4D97-AF65-F5344CB8AC3E}">
        <p14:creationId xmlns:p14="http://schemas.microsoft.com/office/powerpoint/2010/main" val="2341986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09F2443-DD0F-4A1A-95D9-3D09C9910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pSp>
        <p:nvGrpSpPr>
          <p:cNvPr id="26" name="Group 25">
            <a:extLst>
              <a:ext uri="{FF2B5EF4-FFF2-40B4-BE49-F238E27FC236}">
                <a16:creationId xmlns:a16="http://schemas.microsoft.com/office/drawing/2014/main" id="{E257BDEF-8960-4E5E-9B66-CEEB747D36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7" name="Picture 26">
              <a:extLst>
                <a:ext uri="{FF2B5EF4-FFF2-40B4-BE49-F238E27FC236}">
                  <a16:creationId xmlns:a16="http://schemas.microsoft.com/office/drawing/2014/main" id="{C8A46F2A-9E4B-42CA-B21B-02B8F1CE29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8" name="Rectangle 27">
              <a:extLst>
                <a:ext uri="{FF2B5EF4-FFF2-40B4-BE49-F238E27FC236}">
                  <a16:creationId xmlns:a16="http://schemas.microsoft.com/office/drawing/2014/main" id="{1D4EEE37-BD4C-4C81-8E23-9CC54C601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29" name="Picture 28">
              <a:extLst>
                <a:ext uri="{FF2B5EF4-FFF2-40B4-BE49-F238E27FC236}">
                  <a16:creationId xmlns:a16="http://schemas.microsoft.com/office/drawing/2014/main" id="{6F6738F9-407F-4CCC-9E6B-664630347C0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0" name="Picture 29">
              <a:extLst>
                <a:ext uri="{FF2B5EF4-FFF2-40B4-BE49-F238E27FC236}">
                  <a16:creationId xmlns:a16="http://schemas.microsoft.com/office/drawing/2014/main" id="{19B46B5B-E34C-4AF4-AA00-36264B455E0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p:cNvSpPr>
            <a:spLocks noGrp="1"/>
          </p:cNvSpPr>
          <p:nvPr>
            <p:ph type="title"/>
          </p:nvPr>
        </p:nvSpPr>
        <p:spPr>
          <a:xfrm>
            <a:off x="3469881" y="982132"/>
            <a:ext cx="4702567" cy="1303867"/>
          </a:xfrm>
        </p:spPr>
        <p:txBody>
          <a:bodyPr>
            <a:normAutofit fontScale="90000"/>
          </a:bodyPr>
          <a:lstStyle/>
          <a:p>
            <a:r>
              <a:rPr lang="en-CA" dirty="0">
                <a:latin typeface="Century Gothic" panose="020B0502020202020204" pitchFamily="34" charset="0"/>
              </a:rPr>
              <a:t>How to find </a:t>
            </a:r>
            <a:r>
              <a:rPr lang="en-CA" b="1" dirty="0">
                <a:latin typeface="Century Gothic" panose="020B0502020202020204" pitchFamily="34" charset="0"/>
              </a:rPr>
              <a:t>Carie</a:t>
            </a:r>
            <a:r>
              <a:rPr lang="en-CA" dirty="0">
                <a:latin typeface="Century Gothic" panose="020B0502020202020204" pitchFamily="34" charset="0"/>
              </a:rPr>
              <a:t>…</a:t>
            </a:r>
            <a:endParaRPr lang="en-US" dirty="0">
              <a:latin typeface="Century Gothic" panose="020B0502020202020204" pitchFamily="34" charset="0"/>
            </a:endParaRPr>
          </a:p>
        </p:txBody>
      </p:sp>
      <p:sp>
        <p:nvSpPr>
          <p:cNvPr id="32" name="Rectangle 31">
            <a:extLst>
              <a:ext uri="{FF2B5EF4-FFF2-40B4-BE49-F238E27FC236}">
                <a16:creationId xmlns:a16="http://schemas.microsoft.com/office/drawing/2014/main" id="{0D505DEE-DDD0-497D-BE32-EC510B88E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304288"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6" name="Picture 5">
            <a:extLst>
              <a:ext uri="{FF2B5EF4-FFF2-40B4-BE49-F238E27FC236}">
                <a16:creationId xmlns:a16="http://schemas.microsoft.com/office/drawing/2014/main" id="{D7F425C9-1C89-0B7F-AE16-D4B0AD2D042E}"/>
              </a:ext>
            </a:extLst>
          </p:cNvPr>
          <p:cNvPicPr>
            <a:picLocks noChangeAspect="1"/>
          </p:cNvPicPr>
          <p:nvPr/>
        </p:nvPicPr>
        <p:blipFill>
          <a:blip r:embed="rId5"/>
          <a:stretch>
            <a:fillRect/>
          </a:stretch>
        </p:blipFill>
        <p:spPr>
          <a:xfrm>
            <a:off x="1163925" y="1451184"/>
            <a:ext cx="1669629" cy="1669629"/>
          </a:xfrm>
          <a:prstGeom prst="rect">
            <a:avLst/>
          </a:prstGeom>
        </p:spPr>
      </p:pic>
      <p:cxnSp>
        <p:nvCxnSpPr>
          <p:cNvPr id="34" name="Straight Connector 33">
            <a:extLst>
              <a:ext uri="{FF2B5EF4-FFF2-40B4-BE49-F238E27FC236}">
                <a16:creationId xmlns:a16="http://schemas.microsoft.com/office/drawing/2014/main" id="{8FC07C82-4DEC-4196-AD7A-1CF3901488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58024" y="2400639"/>
            <a:ext cx="452628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6" descr="Johnston From Below.JPG"/>
          <p:cNvPicPr>
            <a:picLocks noChangeAspect="1"/>
          </p:cNvPicPr>
          <p:nvPr/>
        </p:nvPicPr>
        <p:blipFill rotWithShape="1">
          <a:blip r:embed="rId6" cstate="print"/>
          <a:srcRect l="14937" r="9137" b="-3"/>
          <a:stretch/>
        </p:blipFill>
        <p:spPr bwMode="auto">
          <a:xfrm>
            <a:off x="981683" y="3533309"/>
            <a:ext cx="1979887" cy="1929722"/>
          </a:xfrm>
          <a:prstGeom prst="rect">
            <a:avLst/>
          </a:prstGeom>
          <a:noFill/>
        </p:spPr>
      </p:pic>
      <p:sp>
        <p:nvSpPr>
          <p:cNvPr id="3" name="Content Placeholder 2"/>
          <p:cNvSpPr>
            <a:spLocks noGrp="1"/>
          </p:cNvSpPr>
          <p:nvPr>
            <p:ph idx="1"/>
          </p:nvPr>
        </p:nvSpPr>
        <p:spPr>
          <a:xfrm>
            <a:off x="3473622" y="2556932"/>
            <a:ext cx="4695085" cy="3070689"/>
          </a:xfrm>
        </p:spPr>
        <p:txBody>
          <a:bodyPr>
            <a:normAutofit/>
          </a:bodyPr>
          <a:lstStyle/>
          <a:p>
            <a:pPr marL="365760" indent="-283464">
              <a:lnSpc>
                <a:spcPct val="90000"/>
              </a:lnSpc>
              <a:buFont typeface="Wingdings 2"/>
              <a:buChar char=""/>
              <a:defRPr/>
            </a:pPr>
            <a:r>
              <a:rPr lang="en-US" b="1" dirty="0">
                <a:latin typeface="Century Gothic" panose="020B0502020202020204" pitchFamily="34" charset="0"/>
              </a:rPr>
              <a:t>Johnston Hall Room </a:t>
            </a:r>
            <a:r>
              <a:rPr lang="en-US" dirty="0">
                <a:latin typeface="Century Gothic" panose="020B0502020202020204" pitchFamily="34" charset="0"/>
              </a:rPr>
              <a:t>133A</a:t>
            </a:r>
          </a:p>
          <a:p>
            <a:pPr marL="365760" indent="-283464">
              <a:lnSpc>
                <a:spcPct val="90000"/>
              </a:lnSpc>
              <a:buFont typeface="Wingdings 2"/>
              <a:buChar char=""/>
              <a:defRPr/>
            </a:pPr>
            <a:r>
              <a:rPr lang="en-US" dirty="0">
                <a:latin typeface="Century Gothic" panose="020B0502020202020204" pitchFamily="34" charset="0"/>
              </a:rPr>
              <a:t>Email Carie at </a:t>
            </a:r>
            <a:r>
              <a:rPr lang="en-US" b="1" u="sng" dirty="0">
                <a:solidFill>
                  <a:schemeClr val="accent4">
                    <a:lumMod val="75000"/>
                  </a:schemeClr>
                </a:solidFill>
                <a:latin typeface="Century Gothic" panose="020B0502020202020204" pitchFamily="34" charset="0"/>
              </a:rPr>
              <a:t>biesp</a:t>
            </a:r>
            <a:r>
              <a:rPr lang="en-US" b="1" u="sng" dirty="0">
                <a:solidFill>
                  <a:srgbClr val="D37A21"/>
                </a:solidFill>
                <a:latin typeface="Century Gothic" panose="020B0502020202020204" pitchFamily="34" charset="0"/>
                <a:hlinkClick r:id="rId7">
                  <a:extLst>
                    <a:ext uri="{A12FA001-AC4F-418D-AE19-62706E023703}">
                      <ahyp:hlinkClr xmlns:ahyp="http://schemas.microsoft.com/office/drawing/2018/hyperlinkcolor" val="tx"/>
                    </a:ext>
                  </a:extLst>
                </a:hlinkClick>
              </a:rPr>
              <a:t>@</a:t>
            </a:r>
            <a:r>
              <a:rPr lang="en-US" b="1" u="sng" dirty="0">
                <a:solidFill>
                  <a:schemeClr val="accent4">
                    <a:lumMod val="75000"/>
                  </a:schemeClr>
                </a:solidFill>
                <a:latin typeface="Century Gothic" panose="020B0502020202020204" pitchFamily="34" charset="0"/>
                <a:hlinkClick r:id="rId7">
                  <a:extLst>
                    <a:ext uri="{A12FA001-AC4F-418D-AE19-62706E023703}">
                      <ahyp:hlinkClr xmlns:ahyp="http://schemas.microsoft.com/office/drawing/2018/hyperlinkcolor" val="tx"/>
                    </a:ext>
                  </a:extLst>
                </a:hlinkClick>
              </a:rPr>
              <a:t>uoguelph.ca</a:t>
            </a:r>
            <a:r>
              <a:rPr lang="en-US" b="1" u="sng" dirty="0">
                <a:solidFill>
                  <a:schemeClr val="accent4">
                    <a:lumMod val="75000"/>
                  </a:schemeClr>
                </a:solidFill>
                <a:latin typeface="Century Gothic" panose="020B0502020202020204" pitchFamily="34" charset="0"/>
              </a:rPr>
              <a:t> </a:t>
            </a:r>
            <a:r>
              <a:rPr lang="en-US" dirty="0">
                <a:latin typeface="Century Gothic" panose="020B0502020202020204" pitchFamily="34" charset="0"/>
              </a:rPr>
              <a:t>to book a virtual or in-person appointment!</a:t>
            </a:r>
          </a:p>
          <a:p>
            <a:pPr marL="365760" indent="-283464">
              <a:lnSpc>
                <a:spcPct val="90000"/>
              </a:lnSpc>
              <a:buFont typeface="Wingdings 2"/>
              <a:buChar char=""/>
              <a:defRPr/>
            </a:pPr>
            <a:r>
              <a:rPr lang="en-US" dirty="0">
                <a:latin typeface="Century Gothic" panose="020B0502020202020204" pitchFamily="34" charset="0"/>
              </a:rPr>
              <a:t>Weekly DROP IN for F26</a:t>
            </a:r>
          </a:p>
          <a:p>
            <a:pPr marL="82296" indent="0">
              <a:lnSpc>
                <a:spcPct val="90000"/>
              </a:lnSpc>
              <a:buNone/>
              <a:defRPr/>
            </a:pPr>
            <a:r>
              <a:rPr lang="en-US" dirty="0">
                <a:latin typeface="Century Gothic" panose="020B0502020202020204" pitchFamily="34" charset="0"/>
              </a:rPr>
              <a:t>Wednesday 10 am – 12 pm  </a:t>
            </a:r>
          </a:p>
          <a:p>
            <a:pPr marL="82296" indent="0">
              <a:lnSpc>
                <a:spcPct val="90000"/>
              </a:lnSpc>
              <a:buNone/>
              <a:defRPr/>
            </a:pPr>
            <a:endParaRPr lang="en-US" dirty="0">
              <a:latin typeface="Century Gothic" panose="020B0502020202020204" pitchFamily="34" charset="0"/>
            </a:endParaRPr>
          </a:p>
        </p:txBody>
      </p:sp>
      <p:pic>
        <p:nvPicPr>
          <p:cNvPr id="5" name="Graphic 4">
            <a:extLst>
              <a:ext uri="{FF2B5EF4-FFF2-40B4-BE49-F238E27FC236}">
                <a16:creationId xmlns:a16="http://schemas.microsoft.com/office/drawing/2014/main" id="{637B8A25-5956-265A-4C05-31399FD2070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40604" y="5627405"/>
            <a:ext cx="1945005" cy="629920"/>
          </a:xfrm>
          <a:prstGeom prst="rect">
            <a:avLst/>
          </a:prstGeom>
        </p:spPr>
      </p:pic>
    </p:spTree>
    <p:extLst>
      <p:ext uri="{BB962C8B-B14F-4D97-AF65-F5344CB8AC3E}">
        <p14:creationId xmlns:p14="http://schemas.microsoft.com/office/powerpoint/2010/main" val="2404502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DFE1C4-9F54-01B2-A20A-56DDD02C13CA}"/>
              </a:ext>
            </a:extLst>
          </p:cNvPr>
          <p:cNvPicPr>
            <a:picLocks noChangeAspect="1"/>
          </p:cNvPicPr>
          <p:nvPr/>
        </p:nvPicPr>
        <p:blipFill>
          <a:blip r:embed="rId2"/>
          <a:srcRect/>
          <a:stretch/>
        </p:blipFill>
        <p:spPr>
          <a:xfrm>
            <a:off x="0" y="-64008"/>
            <a:ext cx="9143999" cy="6916378"/>
          </a:xfrm>
          <a:prstGeom prst="rect">
            <a:avLst/>
          </a:prstGeom>
        </p:spPr>
      </p:pic>
    </p:spTree>
    <p:extLst>
      <p:ext uri="{BB962C8B-B14F-4D97-AF65-F5344CB8AC3E}">
        <p14:creationId xmlns:p14="http://schemas.microsoft.com/office/powerpoint/2010/main" val="2392813060"/>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5847914-5249-D001-DC5C-AC5DE0810BBF}"/>
              </a:ext>
            </a:extLst>
          </p:cNvPr>
          <p:cNvPicPr>
            <a:picLocks noChangeAspect="1"/>
          </p:cNvPicPr>
          <p:nvPr/>
        </p:nvPicPr>
        <p:blipFill>
          <a:blip r:embed="rId2"/>
          <a:stretch>
            <a:fillRect/>
          </a:stretch>
        </p:blipFill>
        <p:spPr>
          <a:xfrm>
            <a:off x="0" y="-8480"/>
            <a:ext cx="9143999" cy="6874961"/>
          </a:xfrm>
          <a:prstGeom prst="rect">
            <a:avLst/>
          </a:prstGeom>
        </p:spPr>
      </p:pic>
    </p:spTree>
    <p:extLst>
      <p:ext uri="{BB962C8B-B14F-4D97-AF65-F5344CB8AC3E}">
        <p14:creationId xmlns:p14="http://schemas.microsoft.com/office/powerpoint/2010/main" val="4097416518"/>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C44B17FE-2E14-47B6-B5A8-4363DE769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9">
            <a:extLst>
              <a:ext uri="{FF2B5EF4-FFF2-40B4-BE49-F238E27FC236}">
                <a16:creationId xmlns:a16="http://schemas.microsoft.com/office/drawing/2014/main" id="{14E53280-E6EB-47D2-B0BB-78B772DC4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rgbClr val="373737"/>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E44C4738-31FA-4AA4-9D3A-9B0F0B1F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14081" y="954756"/>
            <a:ext cx="2047810" cy="4946003"/>
          </a:xfrm>
        </p:spPr>
        <p:txBody>
          <a:bodyPr>
            <a:normAutofit/>
          </a:bodyPr>
          <a:lstStyle/>
          <a:p>
            <a:r>
              <a:rPr lang="en-CA" sz="2400" dirty="0">
                <a:solidFill>
                  <a:srgbClr val="FFFFFF"/>
                </a:solidFill>
                <a:latin typeface="Century Gothic" panose="020B0502020202020204" pitchFamily="34" charset="0"/>
              </a:rPr>
              <a:t>Helpful Resources</a:t>
            </a:r>
            <a:endParaRPr lang="en-US" sz="2400" dirty="0">
              <a:solidFill>
                <a:srgbClr val="FFFFFF"/>
              </a:solidFill>
              <a:latin typeface="Century Gothic" panose="020B0502020202020204" pitchFamily="34" charset="0"/>
            </a:endParaRPr>
          </a:p>
        </p:txBody>
      </p:sp>
      <p:sp>
        <p:nvSpPr>
          <p:cNvPr id="14" name="Rectangle 13">
            <a:extLst>
              <a:ext uri="{FF2B5EF4-FFF2-40B4-BE49-F238E27FC236}">
                <a16:creationId xmlns:a16="http://schemas.microsoft.com/office/drawing/2014/main" id="{809F3F69-CB9E-4C14-8F9B-7565980C8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rgbClr val="FFFFFF"/>
              </a:gs>
              <a:gs pos="30000">
                <a:srgbClr val="FFFFFF"/>
              </a:gs>
              <a:gs pos="61000">
                <a:srgbClr val="F8F8F8"/>
              </a:gs>
              <a:gs pos="97000">
                <a:srgbClr val="E5E5E5"/>
              </a:gs>
            </a:gsLst>
            <a:path path="circle">
              <a:fillToRect l="50000" t="50000" r="50000" b="50000"/>
            </a:path>
          </a:gradFill>
          <a:ln>
            <a:noFill/>
          </a:ln>
          <a:effectLst>
            <a:innerShdw blurRad="63500" dist="127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E60EC0D4-42F5-8EAD-DEBE-C3E63A6E4860}"/>
              </a:ext>
            </a:extLst>
          </p:cNvPr>
          <p:cNvSpPr>
            <a:spLocks noGrp="1"/>
          </p:cNvSpPr>
          <p:nvPr>
            <p:ph idx="1"/>
          </p:nvPr>
        </p:nvSpPr>
        <p:spPr>
          <a:xfrm>
            <a:off x="3746377" y="348149"/>
            <a:ext cx="5041626" cy="5874343"/>
          </a:xfrm>
        </p:spPr>
        <p:txBody>
          <a:bodyPr>
            <a:normAutofit fontScale="85000" lnSpcReduction="10000"/>
          </a:bodyPr>
          <a:lstStyle/>
          <a:p>
            <a:r>
              <a:rPr lang="en-US" sz="2400" b="1" dirty="0">
                <a:solidFill>
                  <a:srgbClr val="212121"/>
                </a:solidFill>
                <a:latin typeface="Century Gothic" panose="020B0502020202020204" pitchFamily="34" charset="0"/>
              </a:rPr>
              <a:t>Indigenous Student Centre (ISC): </a:t>
            </a:r>
            <a:r>
              <a:rPr lang="en-US" sz="1700" dirty="0">
                <a:solidFill>
                  <a:srgbClr val="212121"/>
                </a:solidFill>
                <a:latin typeface="Century Gothic" panose="020B0502020202020204" pitchFamily="34" charset="0"/>
              </a:rPr>
              <a:t>Located in the Federal Building at 620 Gordon Street.</a:t>
            </a:r>
          </a:p>
          <a:p>
            <a:r>
              <a:rPr lang="en-US" sz="2400" dirty="0">
                <a:solidFill>
                  <a:srgbClr val="212121"/>
                </a:solidFill>
                <a:latin typeface="Century Gothic" panose="020B0502020202020204" pitchFamily="34" charset="0"/>
              </a:rPr>
              <a:t>Indigenous Student Advisor is: </a:t>
            </a:r>
          </a:p>
          <a:p>
            <a:pPr marL="0" indent="0">
              <a:buNone/>
            </a:pPr>
            <a:r>
              <a:rPr lang="en-US" sz="2400" b="1" dirty="0">
                <a:solidFill>
                  <a:srgbClr val="212121"/>
                </a:solidFill>
                <a:latin typeface="Century Gothic" panose="020B0502020202020204" pitchFamily="34" charset="0"/>
              </a:rPr>
              <a:t>	Laura Eaton </a:t>
            </a:r>
            <a:r>
              <a:rPr lang="en-US" b="1" dirty="0">
                <a:solidFill>
                  <a:srgbClr val="212121"/>
                </a:solidFill>
                <a:latin typeface="Century Gothic" panose="020B0502020202020204" pitchFamily="34" charset="0"/>
              </a:rPr>
              <a:t>leaton02</a:t>
            </a:r>
            <a:r>
              <a:rPr lang="en-US" sz="2400" b="1" dirty="0">
                <a:solidFill>
                  <a:srgbClr val="212121"/>
                </a:solidFill>
                <a:latin typeface="Century Gothic" panose="020B0502020202020204" pitchFamily="34" charset="0"/>
              </a:rPr>
              <a:t>@uoguelph.ca</a:t>
            </a:r>
          </a:p>
          <a:p>
            <a:pPr marL="0" indent="0">
              <a:buNone/>
            </a:pPr>
            <a:endParaRPr lang="en-US" sz="2400" dirty="0">
              <a:solidFill>
                <a:srgbClr val="212121"/>
              </a:solidFill>
              <a:latin typeface="Century Gothic" panose="020B0502020202020204" pitchFamily="34" charset="0"/>
            </a:endParaRPr>
          </a:p>
          <a:p>
            <a:pPr marL="0" indent="0">
              <a:buNone/>
            </a:pPr>
            <a:endParaRPr lang="en-US" dirty="0">
              <a:solidFill>
                <a:srgbClr val="212121"/>
              </a:solidFill>
              <a:latin typeface="Century Gothic" panose="020B0502020202020204" pitchFamily="34" charset="0"/>
            </a:endParaRPr>
          </a:p>
          <a:p>
            <a:pPr marL="0" indent="0">
              <a:buNone/>
            </a:pPr>
            <a:endParaRPr lang="en-US" sz="2400" dirty="0">
              <a:solidFill>
                <a:srgbClr val="212121"/>
              </a:solidFill>
              <a:latin typeface="Century Gothic" panose="020B0502020202020204" pitchFamily="34" charset="0"/>
            </a:endParaRPr>
          </a:p>
          <a:p>
            <a:pPr marL="0" indent="0">
              <a:buNone/>
            </a:pPr>
            <a:endParaRPr lang="en-US" sz="2400" dirty="0">
              <a:solidFill>
                <a:srgbClr val="212121"/>
              </a:solidFill>
              <a:latin typeface="Century Gothic" panose="020B0502020202020204" pitchFamily="34" charset="0"/>
            </a:endParaRPr>
          </a:p>
          <a:p>
            <a:pPr marL="0" indent="0">
              <a:buNone/>
            </a:pPr>
            <a:endParaRPr lang="en-US" dirty="0">
              <a:solidFill>
                <a:srgbClr val="212121"/>
              </a:solidFill>
              <a:latin typeface="Century Gothic" panose="020B0502020202020204" pitchFamily="34" charset="0"/>
            </a:endParaRPr>
          </a:p>
          <a:p>
            <a:r>
              <a:rPr lang="en-US" sz="1800" dirty="0">
                <a:latin typeface="Century Gothic" panose="020B0502020202020204" pitchFamily="34" charset="0"/>
              </a:rPr>
              <a:t>The Indigenous Student Centre acts as a “home away from home” for First Nations, Métis and Inuit students.</a:t>
            </a:r>
          </a:p>
          <a:p>
            <a:r>
              <a:rPr lang="en-US" sz="1800" dirty="0">
                <a:latin typeface="Century Gothic" panose="020B0502020202020204" pitchFamily="34" charset="0"/>
              </a:rPr>
              <a:t>Indigenous student counselling, study &amp; lounge space, library, kitchen, free printing, workshops and programming.</a:t>
            </a:r>
          </a:p>
          <a:p>
            <a:r>
              <a:rPr lang="en-US" sz="1800" dirty="0">
                <a:effectLst/>
                <a:latin typeface="Century Gothic" panose="020B0502020202020204" pitchFamily="34" charset="0"/>
                <a:ea typeface="Times New Roman" panose="02020603050405020304" pitchFamily="18" charset="0"/>
                <a:cs typeface="Times New Roman" panose="02020603050405020304" pitchFamily="18" charset="0"/>
              </a:rPr>
              <a:t>A variety of First Nations, Métis and Inuit Elders and Knowledge Holders work with the ISC to provide workshops and cultural advising support.</a:t>
            </a:r>
          </a:p>
          <a:p>
            <a:pPr marL="0" indent="0">
              <a:buNone/>
            </a:pPr>
            <a:endParaRPr lang="en-US" dirty="0"/>
          </a:p>
        </p:txBody>
      </p:sp>
      <p:pic>
        <p:nvPicPr>
          <p:cNvPr id="6" name="Picture 5">
            <a:extLst>
              <a:ext uri="{FF2B5EF4-FFF2-40B4-BE49-F238E27FC236}">
                <a16:creationId xmlns:a16="http://schemas.microsoft.com/office/drawing/2014/main" id="{4587C346-C2AC-5A1A-CD39-78AB3759B5C5}"/>
              </a:ext>
            </a:extLst>
          </p:cNvPr>
          <p:cNvPicPr>
            <a:picLocks noChangeAspect="1"/>
          </p:cNvPicPr>
          <p:nvPr/>
        </p:nvPicPr>
        <p:blipFill>
          <a:blip r:embed="rId3"/>
          <a:stretch>
            <a:fillRect/>
          </a:stretch>
        </p:blipFill>
        <p:spPr>
          <a:xfrm>
            <a:off x="3548094" y="1946429"/>
            <a:ext cx="2865709" cy="1671221"/>
          </a:xfrm>
          <a:prstGeom prst="rect">
            <a:avLst/>
          </a:prstGeom>
        </p:spPr>
      </p:pic>
      <p:pic>
        <p:nvPicPr>
          <p:cNvPr id="7" name="Picture 6">
            <a:extLst>
              <a:ext uri="{FF2B5EF4-FFF2-40B4-BE49-F238E27FC236}">
                <a16:creationId xmlns:a16="http://schemas.microsoft.com/office/drawing/2014/main" id="{943B1FED-4566-73EE-6EBE-29ABBFC396FB}"/>
              </a:ext>
            </a:extLst>
          </p:cNvPr>
          <p:cNvPicPr>
            <a:picLocks noChangeAspect="1"/>
          </p:cNvPicPr>
          <p:nvPr/>
        </p:nvPicPr>
        <p:blipFill>
          <a:blip r:embed="rId4"/>
          <a:stretch>
            <a:fillRect/>
          </a:stretch>
        </p:blipFill>
        <p:spPr>
          <a:xfrm>
            <a:off x="6177949" y="1946428"/>
            <a:ext cx="2865709" cy="1671221"/>
          </a:xfrm>
          <a:prstGeom prst="rect">
            <a:avLst/>
          </a:prstGeom>
        </p:spPr>
      </p:pic>
      <p:pic>
        <p:nvPicPr>
          <p:cNvPr id="3" name="Graphic 2">
            <a:extLst>
              <a:ext uri="{FF2B5EF4-FFF2-40B4-BE49-F238E27FC236}">
                <a16:creationId xmlns:a16="http://schemas.microsoft.com/office/drawing/2014/main" id="{5C0C27EE-B7B9-EEB1-4AB8-CE1B0FD5B7C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198995" y="6165739"/>
            <a:ext cx="1945005" cy="629920"/>
          </a:xfrm>
          <a:prstGeom prst="rect">
            <a:avLst/>
          </a:prstGeom>
        </p:spPr>
      </p:pic>
    </p:spTree>
    <p:extLst>
      <p:ext uri="{BB962C8B-B14F-4D97-AF65-F5344CB8AC3E}">
        <p14:creationId xmlns:p14="http://schemas.microsoft.com/office/powerpoint/2010/main" val="3260590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2"/>
          <p:cNvSpPr/>
          <p:nvPr/>
        </p:nvSpPr>
        <p:spPr>
          <a:xfrm>
            <a:off x="1974240" y="857250"/>
            <a:ext cx="7169761" cy="5307085"/>
          </a:xfrm>
          <a:custGeom>
            <a:avLst/>
            <a:gdLst/>
            <a:ahLst/>
            <a:cxnLst/>
            <a:rect l="l" t="t" r="r" b="b"/>
            <a:pathLst>
              <a:path w="14339521" h="10614170">
                <a:moveTo>
                  <a:pt x="0" y="0"/>
                </a:moveTo>
                <a:lnTo>
                  <a:pt x="14339521" y="0"/>
                </a:lnTo>
                <a:lnTo>
                  <a:pt x="14339521" y="10614170"/>
                </a:lnTo>
                <a:lnTo>
                  <a:pt x="0" y="10614170"/>
                </a:lnTo>
                <a:lnTo>
                  <a:pt x="0" y="0"/>
                </a:lnTo>
                <a:close/>
              </a:path>
            </a:pathLst>
          </a:custGeom>
          <a:blipFill>
            <a:blip r:embed="rId2">
              <a:alphaModFix amt="70000"/>
            </a:blip>
            <a:stretch>
              <a:fillRect l="-2055" t="-5488" r="-2055"/>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3" name="Freeform 3"/>
          <p:cNvSpPr/>
          <p:nvPr/>
        </p:nvSpPr>
        <p:spPr>
          <a:xfrm rot="425649">
            <a:off x="-277153" y="261840"/>
            <a:ext cx="5144685" cy="5906802"/>
          </a:xfrm>
          <a:custGeom>
            <a:avLst/>
            <a:gdLst/>
            <a:ahLst/>
            <a:cxnLst/>
            <a:rect l="l" t="t" r="r" b="b"/>
            <a:pathLst>
              <a:path w="15117571" h="13605814">
                <a:moveTo>
                  <a:pt x="0" y="0"/>
                </a:moveTo>
                <a:lnTo>
                  <a:pt x="15117571" y="0"/>
                </a:lnTo>
                <a:lnTo>
                  <a:pt x="15117571" y="13605814"/>
                </a:lnTo>
                <a:lnTo>
                  <a:pt x="0" y="13605814"/>
                </a:lnTo>
                <a:lnTo>
                  <a:pt x="0" y="0"/>
                </a:lnTo>
                <a:close/>
              </a:path>
            </a:pathLst>
          </a:custGeom>
          <a:blipFill>
            <a:blip>
              <a:extLst>
                <a:ext uri="{96DAC541-7B7A-43D3-8B79-37D633B846F1}">
                  <asvg:svgBlip xmlns:asvg="http://schemas.microsoft.com/office/drawing/2016/SVG/main" r:embed="rId3"/>
                </a:ext>
              </a:extLst>
            </a:blip>
            <a:stretch>
              <a:fillRect l="-46924" b="-15171"/>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4" name="Freeform 4"/>
          <p:cNvSpPr/>
          <p:nvPr/>
        </p:nvSpPr>
        <p:spPr>
          <a:xfrm rot="2884196" flipH="1">
            <a:off x="421495" y="-992935"/>
            <a:ext cx="2218851" cy="4189732"/>
          </a:xfrm>
          <a:custGeom>
            <a:avLst/>
            <a:gdLst/>
            <a:ahLst/>
            <a:cxnLst/>
            <a:rect l="l" t="t" r="r" b="b"/>
            <a:pathLst>
              <a:path w="6135616" h="9936221">
                <a:moveTo>
                  <a:pt x="6135616" y="0"/>
                </a:moveTo>
                <a:lnTo>
                  <a:pt x="0" y="0"/>
                </a:lnTo>
                <a:lnTo>
                  <a:pt x="0" y="9936220"/>
                </a:lnTo>
                <a:lnTo>
                  <a:pt x="6135616" y="9936220"/>
                </a:lnTo>
                <a:lnTo>
                  <a:pt x="6135616" y="0"/>
                </a:lnTo>
                <a:close/>
              </a:path>
            </a:pathLst>
          </a:custGeom>
          <a:blipFill>
            <a:blip>
              <a:extLst>
                <a:ext uri="{96DAC541-7B7A-43D3-8B79-37D633B846F1}">
                  <asvg:svgBlip xmlns:asvg="http://schemas.microsoft.com/office/drawing/2016/SVG/main" r:embed="rId4"/>
                </a:ext>
              </a:extLst>
            </a:blip>
            <a:stretch>
              <a:fillRect l="1" r="-38262" b="-18578"/>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5" name="Freeform 5"/>
          <p:cNvSpPr/>
          <p:nvPr/>
        </p:nvSpPr>
        <p:spPr>
          <a:xfrm rot="-4971280" flipH="1">
            <a:off x="171750" y="3908463"/>
            <a:ext cx="1690833" cy="3076677"/>
          </a:xfrm>
          <a:custGeom>
            <a:avLst/>
            <a:gdLst/>
            <a:ahLst/>
            <a:cxnLst/>
            <a:rect l="l" t="t" r="r" b="b"/>
            <a:pathLst>
              <a:path w="4323704" h="7001950">
                <a:moveTo>
                  <a:pt x="4323703" y="0"/>
                </a:moveTo>
                <a:lnTo>
                  <a:pt x="0" y="0"/>
                </a:lnTo>
                <a:lnTo>
                  <a:pt x="0" y="7001950"/>
                </a:lnTo>
                <a:lnTo>
                  <a:pt x="4323703" y="7001950"/>
                </a:lnTo>
                <a:lnTo>
                  <a:pt x="4323703" y="0"/>
                </a:lnTo>
                <a:close/>
              </a:path>
            </a:pathLst>
          </a:custGeom>
          <a:blipFill>
            <a:blip>
              <a:extLst>
                <a:ext uri="{96DAC541-7B7A-43D3-8B79-37D633B846F1}">
                  <asvg:svgBlip xmlns:asvg="http://schemas.microsoft.com/office/drawing/2016/SVG/main" r:embed="rId5"/>
                </a:ext>
              </a:extLst>
            </a:blip>
            <a:stretch>
              <a:fillRect l="1" t="-18992" r="-27857" b="5201"/>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6" name="Freeform 6"/>
          <p:cNvSpPr/>
          <p:nvPr/>
        </p:nvSpPr>
        <p:spPr>
          <a:xfrm>
            <a:off x="618575" y="1744041"/>
            <a:ext cx="2018902" cy="855280"/>
          </a:xfrm>
          <a:custGeom>
            <a:avLst/>
            <a:gdLst/>
            <a:ahLst/>
            <a:cxnLst/>
            <a:rect l="l" t="t" r="r" b="b"/>
            <a:pathLst>
              <a:path w="4037803" h="1710560">
                <a:moveTo>
                  <a:pt x="0" y="0"/>
                </a:moveTo>
                <a:lnTo>
                  <a:pt x="4037803" y="0"/>
                </a:lnTo>
                <a:lnTo>
                  <a:pt x="4037803" y="1710560"/>
                </a:lnTo>
                <a:lnTo>
                  <a:pt x="0" y="171056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grpSp>
        <p:nvGrpSpPr>
          <p:cNvPr id="7" name="Group 7"/>
          <p:cNvGrpSpPr/>
          <p:nvPr/>
        </p:nvGrpSpPr>
        <p:grpSpPr>
          <a:xfrm>
            <a:off x="5513146" y="4975692"/>
            <a:ext cx="2460534" cy="396761"/>
            <a:chOff x="0" y="0"/>
            <a:chExt cx="6561423" cy="1058029"/>
          </a:xfrm>
        </p:grpSpPr>
        <p:sp>
          <p:nvSpPr>
            <p:cNvPr id="8" name="Freeform 8"/>
            <p:cNvSpPr/>
            <p:nvPr/>
          </p:nvSpPr>
          <p:spPr>
            <a:xfrm>
              <a:off x="0" y="0"/>
              <a:ext cx="6561423" cy="1058029"/>
            </a:xfrm>
            <a:custGeom>
              <a:avLst/>
              <a:gdLst/>
              <a:ahLst/>
              <a:cxnLst/>
              <a:rect l="l" t="t" r="r" b="b"/>
              <a:pathLst>
                <a:path w="6561423" h="1058029">
                  <a:moveTo>
                    <a:pt x="0" y="0"/>
                  </a:moveTo>
                  <a:lnTo>
                    <a:pt x="6561423" y="0"/>
                  </a:lnTo>
                  <a:lnTo>
                    <a:pt x="6561423" y="1058029"/>
                  </a:lnTo>
                  <a:lnTo>
                    <a:pt x="0" y="1058029"/>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9" name="TextBox 9"/>
            <p:cNvSpPr txBox="1"/>
            <p:nvPr/>
          </p:nvSpPr>
          <p:spPr>
            <a:xfrm>
              <a:off x="1318376" y="191392"/>
              <a:ext cx="4445181" cy="591957"/>
            </a:xfrm>
            <a:prstGeom prst="rect">
              <a:avLst/>
            </a:prstGeom>
          </p:spPr>
          <p:txBody>
            <a:bodyPr lIns="0" tIns="0" rIns="0" bIns="0" rtlCol="0" anchor="t">
              <a:spAutoFit/>
            </a:bodyPr>
            <a:lstStyle/>
            <a:p>
              <a:pPr marL="0" marR="0" lvl="0" indent="0" algn="ctr" defTabSz="457200" rtl="0" eaLnBrk="1" fontAlgn="auto" latinLnBrk="0" hangingPunct="1">
                <a:lnSpc>
                  <a:spcPts val="1883"/>
                </a:lnSpc>
                <a:spcBef>
                  <a:spcPct val="0"/>
                </a:spcBef>
                <a:spcAft>
                  <a:spcPts val="0"/>
                </a:spcAft>
                <a:buClrTx/>
                <a:buSzTx/>
                <a:buFontTx/>
                <a:buNone/>
                <a:tabLst/>
                <a:defRPr/>
              </a:pPr>
              <a:r>
                <a:rPr kumimoji="0" lang="en-US" sz="1345" b="0" i="0" u="none" strike="noStrike" kern="1200" cap="none" spc="0" normalizeH="0" baseline="0" noProof="0">
                  <a:ln>
                    <a:noFill/>
                  </a:ln>
                  <a:solidFill>
                    <a:srgbClr val="000000"/>
                  </a:solidFill>
                  <a:effectLst/>
                  <a:uLnTx/>
                  <a:uFillTx/>
                  <a:latin typeface="Roboto Bold"/>
                  <a:ea typeface="+mn-ea"/>
                  <a:cs typeface="+mn-cs"/>
                </a:rPr>
                <a:t>wellness.uoguelph.ca</a:t>
              </a:r>
            </a:p>
          </p:txBody>
        </p:sp>
      </p:grpSp>
      <p:sp>
        <p:nvSpPr>
          <p:cNvPr id="10" name="TextBox 10"/>
          <p:cNvSpPr txBox="1"/>
          <p:nvPr/>
        </p:nvSpPr>
        <p:spPr>
          <a:xfrm>
            <a:off x="540253" y="2687947"/>
            <a:ext cx="4031747" cy="1512530"/>
          </a:xfrm>
          <a:prstGeom prst="rect">
            <a:avLst/>
          </a:prstGeom>
        </p:spPr>
        <p:txBody>
          <a:bodyPr lIns="0" tIns="0" rIns="0" bIns="0" rtlCol="0" anchor="t">
            <a:spAutoFit/>
          </a:bodyPr>
          <a:lstStyle/>
          <a:p>
            <a:pPr marL="0" marR="0" lvl="0" indent="0" algn="l" defTabSz="457200" rtl="0" eaLnBrk="1" fontAlgn="auto" latinLnBrk="0" hangingPunct="1">
              <a:lnSpc>
                <a:spcPts val="3048"/>
              </a:lnSpc>
              <a:spcBef>
                <a:spcPts val="0"/>
              </a:spcBef>
              <a:spcAft>
                <a:spcPts val="0"/>
              </a:spcAft>
              <a:buClrTx/>
              <a:buSzTx/>
              <a:buFontTx/>
              <a:buNone/>
              <a:tabLst/>
              <a:defRPr/>
            </a:pPr>
            <a:r>
              <a:rPr kumimoji="0" lang="en-US" sz="2177" b="0" i="0" u="none" strike="noStrike" kern="1200" cap="none" spc="0" normalizeH="0" baseline="0" noProof="0" dirty="0">
                <a:ln>
                  <a:noFill/>
                </a:ln>
                <a:solidFill>
                  <a:srgbClr val="000000"/>
                </a:solidFill>
                <a:effectLst/>
                <a:uLnTx/>
                <a:uFillTx/>
                <a:latin typeface="Roboto"/>
                <a:ea typeface="+mn-ea"/>
                <a:cs typeface="+mn-cs"/>
              </a:rPr>
              <a:t>Dedicated to providing </a:t>
            </a:r>
            <a:r>
              <a:rPr kumimoji="0" lang="en-US" sz="2177" b="0" i="0" u="none" strike="noStrike" kern="1200" cap="none" spc="0" normalizeH="0" baseline="0" noProof="0" dirty="0">
                <a:ln>
                  <a:noFill/>
                </a:ln>
                <a:solidFill>
                  <a:srgbClr val="000000"/>
                </a:solidFill>
                <a:effectLst/>
                <a:uLnTx/>
                <a:uFillTx/>
                <a:latin typeface="Roboto Bold"/>
                <a:ea typeface="+mn-ea"/>
                <a:cs typeface="+mn-cs"/>
              </a:rPr>
              <a:t>health</a:t>
            </a:r>
            <a:r>
              <a:rPr kumimoji="0" lang="en-US" sz="2177" b="0" i="0" u="none" strike="noStrike" kern="1200" cap="none" spc="0" normalizeH="0" baseline="0" noProof="0" dirty="0">
                <a:ln>
                  <a:noFill/>
                </a:ln>
                <a:solidFill>
                  <a:srgbClr val="000000"/>
                </a:solidFill>
                <a:effectLst/>
                <a:uLnTx/>
                <a:uFillTx/>
                <a:latin typeface="Roboto"/>
                <a:ea typeface="+mn-ea"/>
                <a:cs typeface="+mn-cs"/>
              </a:rPr>
              <a:t> and </a:t>
            </a:r>
            <a:r>
              <a:rPr kumimoji="0" lang="en-US" sz="2177" b="0" i="0" u="none" strike="noStrike" kern="1200" cap="none" spc="0" normalizeH="0" baseline="0" noProof="0" dirty="0">
                <a:ln>
                  <a:noFill/>
                </a:ln>
                <a:solidFill>
                  <a:srgbClr val="000000"/>
                </a:solidFill>
                <a:effectLst/>
                <a:uLnTx/>
                <a:uFillTx/>
                <a:latin typeface="Roboto Bold"/>
                <a:ea typeface="+mn-ea"/>
                <a:cs typeface="+mn-cs"/>
              </a:rPr>
              <a:t>well-being</a:t>
            </a:r>
            <a:r>
              <a:rPr kumimoji="0" lang="en-US" sz="2177" b="0" i="0" u="none" strike="noStrike" kern="1200" cap="none" spc="0" normalizeH="0" baseline="0" noProof="0" dirty="0">
                <a:ln>
                  <a:noFill/>
                </a:ln>
                <a:solidFill>
                  <a:srgbClr val="000000"/>
                </a:solidFill>
                <a:effectLst/>
                <a:uLnTx/>
                <a:uFillTx/>
                <a:latin typeface="Roboto"/>
                <a:ea typeface="+mn-ea"/>
                <a:cs typeface="+mn-cs"/>
              </a:rPr>
              <a:t> support and services to UofG students, all year long!</a:t>
            </a:r>
          </a:p>
        </p:txBody>
      </p:sp>
      <p:sp>
        <p:nvSpPr>
          <p:cNvPr id="11" name="TextBox 11"/>
          <p:cNvSpPr txBox="1"/>
          <p:nvPr/>
        </p:nvSpPr>
        <p:spPr>
          <a:xfrm>
            <a:off x="5651999" y="2048328"/>
            <a:ext cx="2182827" cy="288605"/>
          </a:xfrm>
          <a:prstGeom prst="rect">
            <a:avLst/>
          </a:prstGeom>
          <a:solidFill>
            <a:srgbClr val="38A0AC"/>
          </a:solidFill>
        </p:spPr>
        <p:txBody>
          <a:bodyPr wrap="square" lIns="0" tIns="0" rIns="0" bIns="0" rtlCol="0" anchor="t">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FFFFFF"/>
                </a:solidFill>
                <a:effectLst/>
                <a:uLnTx/>
                <a:uFillTx/>
                <a:latin typeface="Roboto Bold"/>
                <a:ea typeface="+mn-ea"/>
                <a:cs typeface="+mn-cs"/>
              </a:rPr>
              <a:t>Counselling Services</a:t>
            </a:r>
          </a:p>
        </p:txBody>
      </p:sp>
      <p:sp>
        <p:nvSpPr>
          <p:cNvPr id="12" name="TextBox 12"/>
          <p:cNvSpPr txBox="1"/>
          <p:nvPr/>
        </p:nvSpPr>
        <p:spPr>
          <a:xfrm>
            <a:off x="4946185" y="1599786"/>
            <a:ext cx="3592527" cy="288605"/>
          </a:xfrm>
          <a:prstGeom prst="rect">
            <a:avLst/>
          </a:prstGeom>
          <a:solidFill>
            <a:srgbClr val="ACD265"/>
          </a:solidFill>
        </p:spPr>
        <p:txBody>
          <a:bodyPr wrap="square" lIns="0" tIns="0" rIns="0" bIns="0" rtlCol="0" anchor="t">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000000"/>
                </a:solidFill>
                <a:effectLst/>
                <a:uLnTx/>
                <a:uFillTx/>
                <a:latin typeface="Roboto Bold"/>
                <a:ea typeface="+mn-ea"/>
                <a:cs typeface="+mn-cs"/>
              </a:rPr>
              <a:t>Student Accessibility Services (SAS)</a:t>
            </a:r>
          </a:p>
        </p:txBody>
      </p:sp>
      <p:sp>
        <p:nvSpPr>
          <p:cNvPr id="13" name="Freeform 13"/>
          <p:cNvSpPr/>
          <p:nvPr/>
        </p:nvSpPr>
        <p:spPr>
          <a:xfrm>
            <a:off x="1022598" y="4201004"/>
            <a:ext cx="1903284" cy="1903284"/>
          </a:xfrm>
          <a:custGeom>
            <a:avLst/>
            <a:gdLst/>
            <a:ahLst/>
            <a:cxnLst/>
            <a:rect l="l" t="t" r="r" b="b"/>
            <a:pathLst>
              <a:path w="3806567" h="3806567">
                <a:moveTo>
                  <a:pt x="0" y="0"/>
                </a:moveTo>
                <a:lnTo>
                  <a:pt x="3806567" y="0"/>
                </a:lnTo>
                <a:lnTo>
                  <a:pt x="3806567" y="3806567"/>
                </a:lnTo>
                <a:lnTo>
                  <a:pt x="0" y="3806567"/>
                </a:lnTo>
                <a:lnTo>
                  <a:pt x="0" y="0"/>
                </a:lnTo>
                <a:close/>
              </a:path>
            </a:pathLst>
          </a:custGeom>
          <a:blipFill>
            <a:blip r:embed="rId8"/>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14" name="TextBox 14"/>
          <p:cNvSpPr txBox="1"/>
          <p:nvPr/>
        </p:nvSpPr>
        <p:spPr>
          <a:xfrm>
            <a:off x="5523642" y="2494805"/>
            <a:ext cx="2437613" cy="288605"/>
          </a:xfrm>
          <a:prstGeom prst="rect">
            <a:avLst/>
          </a:prstGeom>
          <a:solidFill>
            <a:srgbClr val="78C8F9"/>
          </a:solidFill>
        </p:spPr>
        <p:txBody>
          <a:bodyPr wrap="square" lIns="0" tIns="0" rIns="0" bIns="0" rtlCol="0" anchor="t">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000000"/>
                </a:solidFill>
                <a:effectLst/>
                <a:uLnTx/>
                <a:uFillTx/>
                <a:latin typeface="Roboto Bold"/>
                <a:ea typeface="+mn-ea"/>
                <a:cs typeface="+mn-cs"/>
              </a:rPr>
              <a:t>Student Health Services</a:t>
            </a:r>
          </a:p>
        </p:txBody>
      </p:sp>
      <p:sp>
        <p:nvSpPr>
          <p:cNvPr id="15" name="TextBox 15"/>
          <p:cNvSpPr txBox="1"/>
          <p:nvPr/>
        </p:nvSpPr>
        <p:spPr>
          <a:xfrm>
            <a:off x="5174785" y="3366490"/>
            <a:ext cx="3135327" cy="288605"/>
          </a:xfrm>
          <a:prstGeom prst="rect">
            <a:avLst/>
          </a:prstGeom>
          <a:solidFill>
            <a:srgbClr val="F69E3D"/>
          </a:solidFill>
        </p:spPr>
        <p:txBody>
          <a:bodyPr wrap="square" lIns="0" tIns="0" rIns="0" bIns="0" rtlCol="0" anchor="ctr">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FFFFFF"/>
                </a:solidFill>
                <a:effectLst/>
                <a:uLnTx/>
                <a:uFillTx/>
                <a:latin typeface="Roboto Bold"/>
                <a:ea typeface="+mn-ea"/>
                <a:cs typeface="+mn-cs"/>
              </a:rPr>
              <a:t>Student Support Network (SSN)</a:t>
            </a:r>
          </a:p>
        </p:txBody>
      </p:sp>
      <p:sp>
        <p:nvSpPr>
          <p:cNvPr id="16" name="TextBox 16"/>
          <p:cNvSpPr txBox="1"/>
          <p:nvPr/>
        </p:nvSpPr>
        <p:spPr>
          <a:xfrm>
            <a:off x="4702217" y="3760326"/>
            <a:ext cx="4080464" cy="609206"/>
          </a:xfrm>
          <a:prstGeom prst="rect">
            <a:avLst/>
          </a:prstGeom>
          <a:solidFill>
            <a:srgbClr val="8C1893"/>
          </a:solidFill>
        </p:spPr>
        <p:txBody>
          <a:bodyPr wrap="square" lIns="0" tIns="0" rIns="0" bIns="0" rtlCol="0" anchor="t">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FFFFFF"/>
                </a:solidFill>
                <a:effectLst/>
                <a:uLnTx/>
                <a:uFillTx/>
                <a:latin typeface="Roboto Bold"/>
                <a:ea typeface="+mn-ea"/>
                <a:cs typeface="+mn-cs"/>
              </a:rPr>
              <a:t>Sexual &amp; Gender-Based Violence Support &amp; Education Centre</a:t>
            </a:r>
          </a:p>
        </p:txBody>
      </p:sp>
      <p:sp>
        <p:nvSpPr>
          <p:cNvPr id="17" name="TextBox 17"/>
          <p:cNvSpPr txBox="1"/>
          <p:nvPr/>
        </p:nvSpPr>
        <p:spPr>
          <a:xfrm>
            <a:off x="4946185" y="2906320"/>
            <a:ext cx="3592527" cy="288605"/>
          </a:xfrm>
          <a:prstGeom prst="rect">
            <a:avLst/>
          </a:prstGeom>
          <a:solidFill>
            <a:srgbClr val="C20430"/>
          </a:solidFill>
        </p:spPr>
        <p:txBody>
          <a:bodyPr wrap="square" lIns="0" tIns="0" rIns="0" bIns="0" rtlCol="0" anchor="t">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FFFFFF"/>
                </a:solidFill>
                <a:effectLst/>
                <a:uLnTx/>
                <a:uFillTx/>
                <a:latin typeface="Roboto Bold"/>
                <a:ea typeface="+mn-ea"/>
                <a:cs typeface="+mn-cs"/>
              </a:rPr>
              <a:t>Health &amp; Performance Centre (HPC)</a:t>
            </a:r>
          </a:p>
        </p:txBody>
      </p:sp>
      <p:sp>
        <p:nvSpPr>
          <p:cNvPr id="18" name="TextBox 18"/>
          <p:cNvSpPr txBox="1"/>
          <p:nvPr/>
        </p:nvSpPr>
        <p:spPr>
          <a:xfrm>
            <a:off x="4365645" y="4498848"/>
            <a:ext cx="4679466" cy="288605"/>
          </a:xfrm>
          <a:prstGeom prst="rect">
            <a:avLst/>
          </a:prstGeom>
          <a:solidFill>
            <a:srgbClr val="F15A25"/>
          </a:solidFill>
        </p:spPr>
        <p:txBody>
          <a:bodyPr wrap="square" lIns="0" tIns="0" rIns="0" bIns="0" rtlCol="0" anchor="ctr">
            <a:spAutoFit/>
          </a:bodyPr>
          <a:lstStyle/>
          <a:p>
            <a:pPr marL="0" marR="0" lvl="0" indent="0" algn="ctr" defTabSz="457200" rtl="0" eaLnBrk="1" fontAlgn="auto" latinLnBrk="0" hangingPunct="1">
              <a:lnSpc>
                <a:spcPts val="2456"/>
              </a:lnSpc>
              <a:spcBef>
                <a:spcPts val="0"/>
              </a:spcBef>
              <a:spcAft>
                <a:spcPts val="0"/>
              </a:spcAft>
              <a:buClrTx/>
              <a:buSzTx/>
              <a:buFontTx/>
              <a:buNone/>
              <a:tabLst/>
              <a:defRPr/>
            </a:pPr>
            <a:r>
              <a:rPr kumimoji="0" lang="en-US" sz="1649" b="0" i="0" u="none" strike="noStrike" kern="1200" cap="none" spc="0" normalizeH="0" baseline="0" noProof="0" dirty="0">
                <a:ln>
                  <a:noFill/>
                </a:ln>
                <a:solidFill>
                  <a:srgbClr val="FFFFFF"/>
                </a:solidFill>
                <a:effectLst/>
                <a:uLnTx/>
                <a:uFillTx/>
                <a:latin typeface="Roboto Bold"/>
                <a:ea typeface="+mn-ea"/>
                <a:cs typeface="+mn-cs"/>
              </a:rPr>
              <a:t>Wellness Education &amp; Promotion Centre (WEPC)</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0F9715EB-5797-DBD9-30A4-FD97949A0FAE}"/>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4D631E6-29BD-69C1-986D-B3649FB515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pSp>
        <p:nvGrpSpPr>
          <p:cNvPr id="26" name="Group 25">
            <a:extLst>
              <a:ext uri="{FF2B5EF4-FFF2-40B4-BE49-F238E27FC236}">
                <a16:creationId xmlns:a16="http://schemas.microsoft.com/office/drawing/2014/main" id="{F68C2776-58B6-CA8E-CA65-D06119DDF3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1618" cy="6856215"/>
            <a:chOff x="0" y="0"/>
            <a:chExt cx="12188825" cy="6856215"/>
          </a:xfrm>
        </p:grpSpPr>
        <p:pic>
          <p:nvPicPr>
            <p:cNvPr id="27" name="Picture 26">
              <a:extLst>
                <a:ext uri="{FF2B5EF4-FFF2-40B4-BE49-F238E27FC236}">
                  <a16:creationId xmlns:a16="http://schemas.microsoft.com/office/drawing/2014/main" id="{95750E02-5E9D-C397-B76F-6CFC0C9C1C8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8" name="Rectangle 27">
              <a:extLst>
                <a:ext uri="{FF2B5EF4-FFF2-40B4-BE49-F238E27FC236}">
                  <a16:creationId xmlns:a16="http://schemas.microsoft.com/office/drawing/2014/main" id="{83F60859-A6C9-DB90-77D0-F0D231FA3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29" name="Picture 28">
              <a:extLst>
                <a:ext uri="{FF2B5EF4-FFF2-40B4-BE49-F238E27FC236}">
                  <a16:creationId xmlns:a16="http://schemas.microsoft.com/office/drawing/2014/main" id="{DA40B595-2943-A98A-0960-88E7808BA65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30" name="Picture 29">
              <a:extLst>
                <a:ext uri="{FF2B5EF4-FFF2-40B4-BE49-F238E27FC236}">
                  <a16:creationId xmlns:a16="http://schemas.microsoft.com/office/drawing/2014/main" id="{215911D8-BE0C-93C0-49D2-35D19DD5DF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1">
            <a:extLst>
              <a:ext uri="{FF2B5EF4-FFF2-40B4-BE49-F238E27FC236}">
                <a16:creationId xmlns:a16="http://schemas.microsoft.com/office/drawing/2014/main" id="{8D185C07-04C3-FA09-FEF2-1E28587FB151}"/>
              </a:ext>
            </a:extLst>
          </p:cNvPr>
          <p:cNvSpPr>
            <a:spLocks noGrp="1"/>
          </p:cNvSpPr>
          <p:nvPr>
            <p:ph type="title"/>
          </p:nvPr>
        </p:nvSpPr>
        <p:spPr>
          <a:xfrm>
            <a:off x="3469881" y="982132"/>
            <a:ext cx="4702567" cy="1303867"/>
          </a:xfrm>
        </p:spPr>
        <p:txBody>
          <a:bodyPr>
            <a:noAutofit/>
          </a:bodyPr>
          <a:lstStyle/>
          <a:p>
            <a:r>
              <a:rPr lang="en-US" sz="2800" dirty="0">
                <a:latin typeface="Century Gothic" panose="020B0502020202020204" pitchFamily="34" charset="0"/>
              </a:rPr>
              <a:t>What if I’m in crisis?</a:t>
            </a:r>
            <a:br>
              <a:rPr lang="en-US" sz="2800" dirty="0">
                <a:latin typeface="Century Gothic" panose="020B0502020202020204" pitchFamily="34" charset="0"/>
              </a:rPr>
            </a:br>
            <a:r>
              <a:rPr lang="en-US" sz="2800" dirty="0">
                <a:latin typeface="Century Gothic" panose="020B0502020202020204" pitchFamily="34" charset="0"/>
              </a:rPr>
              <a:t>Student Wellness offers Urgent Help…</a:t>
            </a:r>
          </a:p>
        </p:txBody>
      </p:sp>
      <p:sp>
        <p:nvSpPr>
          <p:cNvPr id="32" name="Rectangle 31">
            <a:extLst>
              <a:ext uri="{FF2B5EF4-FFF2-40B4-BE49-F238E27FC236}">
                <a16:creationId xmlns:a16="http://schemas.microsoft.com/office/drawing/2014/main" id="{CB5217B6-BAA9-2551-FCEB-34A9358CCB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304288"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cxnSp>
        <p:nvCxnSpPr>
          <p:cNvPr id="34" name="Straight Connector 33">
            <a:extLst>
              <a:ext uri="{FF2B5EF4-FFF2-40B4-BE49-F238E27FC236}">
                <a16:creationId xmlns:a16="http://schemas.microsoft.com/office/drawing/2014/main" id="{D8DAE265-074F-AF96-CBFD-9C6B6E9A21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58024" y="2400639"/>
            <a:ext cx="4526280"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6D7BF403-CD54-162A-F8BD-38200B574866}"/>
              </a:ext>
            </a:extLst>
          </p:cNvPr>
          <p:cNvSpPr>
            <a:spLocks noGrp="1"/>
          </p:cNvSpPr>
          <p:nvPr>
            <p:ph idx="1"/>
          </p:nvPr>
        </p:nvSpPr>
        <p:spPr>
          <a:xfrm>
            <a:off x="3319272" y="2400640"/>
            <a:ext cx="5230368" cy="3226982"/>
          </a:xfrm>
        </p:spPr>
        <p:txBody>
          <a:bodyPr>
            <a:noAutofit/>
          </a:bodyPr>
          <a:lstStyle/>
          <a:p>
            <a:pPr marL="0" indent="0">
              <a:lnSpc>
                <a:spcPct val="120000"/>
              </a:lnSpc>
              <a:buNone/>
            </a:pPr>
            <a:r>
              <a:rPr lang="en-US" sz="1000" b="1" dirty="0">
                <a:solidFill>
                  <a:srgbClr val="2C2727"/>
                </a:solidFill>
                <a:latin typeface="Century Gothic" panose="020B0502020202020204" pitchFamily="34" charset="0"/>
              </a:rPr>
              <a:t>Monday - Friday (8:30 am - 4:30 pm):</a:t>
            </a:r>
          </a:p>
          <a:p>
            <a:pPr>
              <a:lnSpc>
                <a:spcPct val="120000"/>
              </a:lnSpc>
              <a:buFont typeface="Arial" panose="020B0604020202020204" pitchFamily="34" charset="0"/>
              <a:buChar char="•"/>
            </a:pPr>
            <a:r>
              <a:rPr lang="en-US" sz="1000" dirty="0">
                <a:solidFill>
                  <a:srgbClr val="2C2727"/>
                </a:solidFill>
                <a:latin typeface="Century Gothic" panose="020B0502020202020204" pitchFamily="34" charset="0"/>
              </a:rPr>
              <a:t>If a response is</a:t>
            </a:r>
            <a:r>
              <a:rPr lang="en-US" sz="1000" b="1" dirty="0">
                <a:solidFill>
                  <a:srgbClr val="2C2727"/>
                </a:solidFill>
                <a:latin typeface="Century Gothic" panose="020B0502020202020204" pitchFamily="34" charset="0"/>
              </a:rPr>
              <a:t> </a:t>
            </a:r>
            <a:r>
              <a:rPr lang="en-US" sz="1000" b="1" i="1" dirty="0">
                <a:solidFill>
                  <a:srgbClr val="2C2727"/>
                </a:solidFill>
                <a:latin typeface="Century Gothic" panose="020B0502020202020204" pitchFamily="34" charset="0"/>
              </a:rPr>
              <a:t>needed</a:t>
            </a:r>
            <a:r>
              <a:rPr lang="en-US" sz="1000" b="1" dirty="0">
                <a:solidFill>
                  <a:srgbClr val="2C2727"/>
                </a:solidFill>
                <a:latin typeface="Century Gothic" panose="020B0502020202020204" pitchFamily="34" charset="0"/>
              </a:rPr>
              <a:t> </a:t>
            </a:r>
            <a:r>
              <a:rPr lang="en-US" sz="1000" b="1" i="1" dirty="0">
                <a:solidFill>
                  <a:srgbClr val="2C2727"/>
                </a:solidFill>
                <a:latin typeface="Century Gothic" panose="020B0502020202020204" pitchFamily="34" charset="0"/>
              </a:rPr>
              <a:t>TODAY</a:t>
            </a:r>
            <a:r>
              <a:rPr lang="en-US" sz="1000" dirty="0">
                <a:solidFill>
                  <a:srgbClr val="2C2727"/>
                </a:solidFill>
                <a:latin typeface="Century Gothic" panose="020B0502020202020204" pitchFamily="34" charset="0"/>
              </a:rPr>
              <a:t>, contact 519-824-4120</a:t>
            </a:r>
            <a:r>
              <a:rPr lang="en-US" sz="1000" b="1" i="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ext. 52131 </a:t>
            </a:r>
          </a:p>
          <a:p>
            <a:pPr>
              <a:lnSpc>
                <a:spcPct val="120000"/>
              </a:lnSpc>
              <a:buFont typeface="Arial" panose="020B0604020202020204" pitchFamily="34" charset="0"/>
              <a:buChar char="•"/>
            </a:pPr>
            <a:r>
              <a:rPr lang="en-US" sz="1000" dirty="0">
                <a:solidFill>
                  <a:srgbClr val="2C2727"/>
                </a:solidFill>
                <a:latin typeface="Century Gothic" panose="020B0502020202020204" pitchFamily="34" charset="0"/>
              </a:rPr>
              <a:t>If a response </a:t>
            </a:r>
            <a:r>
              <a:rPr lang="en-US" sz="1000" b="1" dirty="0">
                <a:solidFill>
                  <a:srgbClr val="2C2727"/>
                </a:solidFill>
                <a:latin typeface="Century Gothic" panose="020B0502020202020204" pitchFamily="34" charset="0"/>
              </a:rPr>
              <a:t>c</a:t>
            </a:r>
            <a:r>
              <a:rPr lang="en-US" sz="1000" b="1" i="1" dirty="0">
                <a:solidFill>
                  <a:srgbClr val="2C2727"/>
                </a:solidFill>
                <a:latin typeface="Century Gothic" panose="020B0502020202020204" pitchFamily="34" charset="0"/>
              </a:rPr>
              <a:t>an wait 24 hours</a:t>
            </a:r>
            <a:r>
              <a:rPr lang="en-US" sz="1000" i="1" dirty="0">
                <a:solidFill>
                  <a:srgbClr val="2C2727"/>
                </a:solidFill>
                <a:latin typeface="Century Gothic" panose="020B0502020202020204" pitchFamily="34" charset="0"/>
              </a:rPr>
              <a:t>,</a:t>
            </a:r>
            <a:r>
              <a:rPr lang="en-US" sz="1000" dirty="0">
                <a:solidFill>
                  <a:srgbClr val="2C2727"/>
                </a:solidFill>
                <a:latin typeface="Century Gothic" panose="020B0502020202020204" pitchFamily="34" charset="0"/>
              </a:rPr>
              <a:t> contact a </a:t>
            </a:r>
            <a:r>
              <a:rPr lang="en-US" sz="1000" b="1" dirty="0">
                <a:solidFill>
                  <a:srgbClr val="2C2727"/>
                </a:solidFill>
                <a:latin typeface="Century Gothic" panose="020B0502020202020204" pitchFamily="34" charset="0"/>
              </a:rPr>
              <a:t>Student Wellness Navigator by calling 519-824-4120 ext. 52131 </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5"/>
              </a:rPr>
              <a:t>Campus Safety Office</a:t>
            </a:r>
            <a:r>
              <a:rPr lang="en-US" sz="1000" b="1" dirty="0">
                <a:solidFill>
                  <a:srgbClr val="2C2727"/>
                </a:solidFill>
                <a:latin typeface="Century Gothic" panose="020B0502020202020204" pitchFamily="34" charset="0"/>
              </a:rPr>
              <a:t> (CSO): </a:t>
            </a:r>
            <a:r>
              <a:rPr lang="en-US" sz="1000" dirty="0">
                <a:solidFill>
                  <a:srgbClr val="2C2727"/>
                </a:solidFill>
                <a:latin typeface="Century Gothic" panose="020B0502020202020204" pitchFamily="34" charset="0"/>
              </a:rPr>
              <a:t>519-824-4120 Ext. 2000 or 519-840-5000. </a:t>
            </a:r>
            <a:r>
              <a:rPr lang="en-US" sz="1000" i="1" dirty="0">
                <a:solidFill>
                  <a:srgbClr val="2C2727"/>
                </a:solidFill>
                <a:latin typeface="Century Gothic" panose="020B0502020202020204" pitchFamily="34" charset="0"/>
              </a:rPr>
              <a:t>An </a:t>
            </a:r>
            <a:r>
              <a:rPr lang="en-US" sz="1000" i="1" dirty="0">
                <a:solidFill>
                  <a:srgbClr val="2174BB"/>
                </a:solidFill>
                <a:latin typeface="Century Gothic" panose="020B0502020202020204" pitchFamily="34" charset="0"/>
                <a:hlinkClick r:id="rId6"/>
              </a:rPr>
              <a:t>IMPACT </a:t>
            </a:r>
            <a:r>
              <a:rPr lang="en-US" sz="1000" i="1" dirty="0">
                <a:solidFill>
                  <a:srgbClr val="2C2727"/>
                </a:solidFill>
                <a:latin typeface="Century Gothic" panose="020B0502020202020204" pitchFamily="34" charset="0"/>
              </a:rPr>
              <a:t>mental health worker will respond with the campus safety office if available.</a:t>
            </a:r>
            <a:endParaRPr lang="en-US" sz="1000" dirty="0">
              <a:solidFill>
                <a:srgbClr val="2C2727"/>
              </a:solidFill>
              <a:latin typeface="Century Gothic" panose="020B0502020202020204" pitchFamily="34" charset="0"/>
            </a:endParaRPr>
          </a:p>
          <a:p>
            <a:pPr marL="0" indent="0">
              <a:lnSpc>
                <a:spcPct val="120000"/>
              </a:lnSpc>
              <a:buNone/>
            </a:pPr>
            <a:r>
              <a:rPr lang="en-US" sz="1000" b="1" dirty="0">
                <a:solidFill>
                  <a:srgbClr val="2C2727"/>
                </a:solidFill>
                <a:latin typeface="Century Gothic" panose="020B0502020202020204" pitchFamily="34" charset="0"/>
              </a:rPr>
              <a:t>After Hours (after 4:30 pm or on weekends):</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5"/>
              </a:rPr>
              <a:t>Campus Safety Office</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For immediate </a:t>
            </a:r>
            <a:r>
              <a:rPr lang="en-US" sz="1000" b="1" i="1" dirty="0">
                <a:solidFill>
                  <a:srgbClr val="2C2727"/>
                </a:solidFill>
                <a:latin typeface="Century Gothic" panose="020B0502020202020204" pitchFamily="34" charset="0"/>
              </a:rPr>
              <a:t>on-campus </a:t>
            </a:r>
            <a:r>
              <a:rPr lang="en-US" sz="1000" dirty="0">
                <a:solidFill>
                  <a:srgbClr val="2C2727"/>
                </a:solidFill>
                <a:latin typeface="Century Gothic" panose="020B0502020202020204" pitchFamily="34" charset="0"/>
              </a:rPr>
              <a:t>responses, call 519-824-4120 Ext. 2000 or 519-840-5000</a:t>
            </a:r>
          </a:p>
          <a:p>
            <a:pPr>
              <a:lnSpc>
                <a:spcPct val="120000"/>
              </a:lnSpc>
              <a:buFont typeface="Arial" panose="020B0604020202020204" pitchFamily="34" charset="0"/>
              <a:buChar char="•"/>
            </a:pPr>
            <a:r>
              <a:rPr lang="en-US" sz="1000" b="1" dirty="0">
                <a:solidFill>
                  <a:srgbClr val="2C2727"/>
                </a:solidFill>
                <a:latin typeface="Century Gothic" panose="020B0502020202020204" pitchFamily="34" charset="0"/>
              </a:rPr>
              <a:t>Local Police Services: </a:t>
            </a:r>
            <a:r>
              <a:rPr lang="en-US" sz="1000" dirty="0">
                <a:solidFill>
                  <a:srgbClr val="2C2727"/>
                </a:solidFill>
                <a:latin typeface="Century Gothic" panose="020B0502020202020204" pitchFamily="34" charset="0"/>
              </a:rPr>
              <a:t>For immediate </a:t>
            </a:r>
            <a:r>
              <a:rPr lang="en-US" sz="1000" b="1" i="1" dirty="0">
                <a:solidFill>
                  <a:srgbClr val="2C2727"/>
                </a:solidFill>
                <a:latin typeface="Century Gothic" panose="020B0502020202020204" pitchFamily="34" charset="0"/>
              </a:rPr>
              <a:t>off-campus</a:t>
            </a:r>
            <a:r>
              <a:rPr lang="en-US" sz="1000" dirty="0">
                <a:solidFill>
                  <a:srgbClr val="2C2727"/>
                </a:solidFill>
                <a:latin typeface="Century Gothic" panose="020B0502020202020204" pitchFamily="34" charset="0"/>
              </a:rPr>
              <a:t> responses, dial 911 for Emergency Services</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7"/>
              </a:rPr>
              <a:t>Here 24/7</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(Mental health resource):</a:t>
            </a:r>
            <a:r>
              <a:rPr lang="en-US" sz="1000" b="1" dirty="0">
                <a:solidFill>
                  <a:srgbClr val="2C2727"/>
                </a:solidFill>
                <a:latin typeface="Century Gothic" panose="020B0502020202020204" pitchFamily="34" charset="0"/>
              </a:rPr>
              <a:t> </a:t>
            </a:r>
            <a:r>
              <a:rPr lang="en-US" sz="1000" dirty="0">
                <a:solidFill>
                  <a:srgbClr val="2C2727"/>
                </a:solidFill>
                <a:latin typeface="Century Gothic" panose="020B0502020202020204" pitchFamily="34" charset="0"/>
              </a:rPr>
              <a:t>Call 1-844-HERE247 (1-844-437-3247) anytime.</a:t>
            </a:r>
          </a:p>
          <a:p>
            <a:pPr>
              <a:lnSpc>
                <a:spcPct val="120000"/>
              </a:lnSpc>
              <a:buFont typeface="Arial" panose="020B0604020202020204" pitchFamily="34" charset="0"/>
              <a:buChar char="•"/>
            </a:pPr>
            <a:r>
              <a:rPr lang="en-US" sz="1000" b="1" dirty="0">
                <a:solidFill>
                  <a:srgbClr val="2174BB"/>
                </a:solidFill>
                <a:latin typeface="Century Gothic" panose="020B0502020202020204" pitchFamily="34" charset="0"/>
                <a:hlinkClick r:id="rId8"/>
              </a:rPr>
              <a:t>Crisis Text Line</a:t>
            </a:r>
            <a:r>
              <a:rPr lang="en-US" sz="1000" b="1" dirty="0">
                <a:solidFill>
                  <a:srgbClr val="2C2727"/>
                </a:solidFill>
                <a:latin typeface="Century Gothic" panose="020B0502020202020204" pitchFamily="34" charset="0"/>
              </a:rPr>
              <a:t>:</a:t>
            </a:r>
            <a:r>
              <a:rPr lang="en-US" sz="1000" dirty="0">
                <a:solidFill>
                  <a:srgbClr val="2C2727"/>
                </a:solidFill>
                <a:latin typeface="Century Gothic" panose="020B0502020202020204" pitchFamily="34" charset="0"/>
              </a:rPr>
              <a:t> Text "UofG" to 686868 </a:t>
            </a:r>
            <a:endParaRPr lang="en-US" sz="1000" b="1" dirty="0"/>
          </a:p>
        </p:txBody>
      </p:sp>
      <p:pic>
        <p:nvPicPr>
          <p:cNvPr id="5" name="Graphic 4">
            <a:extLst>
              <a:ext uri="{FF2B5EF4-FFF2-40B4-BE49-F238E27FC236}">
                <a16:creationId xmlns:a16="http://schemas.microsoft.com/office/drawing/2014/main" id="{7D87AF71-847E-B91F-BECE-EDAB9952ADC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740604" y="5627405"/>
            <a:ext cx="1945005" cy="629920"/>
          </a:xfrm>
          <a:prstGeom prst="rect">
            <a:avLst/>
          </a:prstGeom>
        </p:spPr>
      </p:pic>
      <p:sp>
        <p:nvSpPr>
          <p:cNvPr id="7" name="Freeform 13">
            <a:extLst>
              <a:ext uri="{FF2B5EF4-FFF2-40B4-BE49-F238E27FC236}">
                <a16:creationId xmlns:a16="http://schemas.microsoft.com/office/drawing/2014/main" id="{D530C32D-03AE-02AC-9AAD-2C74B37EC7EC}"/>
              </a:ext>
            </a:extLst>
          </p:cNvPr>
          <p:cNvSpPr/>
          <p:nvPr/>
        </p:nvSpPr>
        <p:spPr>
          <a:xfrm>
            <a:off x="981683" y="1160620"/>
            <a:ext cx="2024746" cy="2094643"/>
          </a:xfrm>
          <a:custGeom>
            <a:avLst/>
            <a:gdLst/>
            <a:ahLst/>
            <a:cxnLst/>
            <a:rect l="l" t="t" r="r" b="b"/>
            <a:pathLst>
              <a:path w="3806567" h="3806567">
                <a:moveTo>
                  <a:pt x="0" y="0"/>
                </a:moveTo>
                <a:lnTo>
                  <a:pt x="3806567" y="0"/>
                </a:lnTo>
                <a:lnTo>
                  <a:pt x="3806567" y="3806567"/>
                </a:lnTo>
                <a:lnTo>
                  <a:pt x="0" y="3806567"/>
                </a:lnTo>
                <a:lnTo>
                  <a:pt x="0" y="0"/>
                </a:lnTo>
                <a:close/>
              </a:path>
            </a:pathLst>
          </a:custGeom>
          <a:blipFill>
            <a:blip r:embed="rId10"/>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Garamond" panose="02020404030301010803"/>
              <a:ea typeface="+mn-ea"/>
              <a:cs typeface="+mn-cs"/>
            </a:endParaRPr>
          </a:p>
        </p:txBody>
      </p:sp>
      <p:pic>
        <p:nvPicPr>
          <p:cNvPr id="9" name="Picture 8">
            <a:extLst>
              <a:ext uri="{FF2B5EF4-FFF2-40B4-BE49-F238E27FC236}">
                <a16:creationId xmlns:a16="http://schemas.microsoft.com/office/drawing/2014/main" id="{6A83539C-B0B9-2E82-5D4E-5DDE980B2AF3}"/>
              </a:ext>
            </a:extLst>
          </p:cNvPr>
          <p:cNvPicPr>
            <a:picLocks noChangeAspect="1"/>
          </p:cNvPicPr>
          <p:nvPr/>
        </p:nvPicPr>
        <p:blipFill>
          <a:blip r:embed="rId11"/>
          <a:stretch>
            <a:fillRect/>
          </a:stretch>
        </p:blipFill>
        <p:spPr>
          <a:xfrm>
            <a:off x="981683" y="3355846"/>
            <a:ext cx="1937060" cy="2020825"/>
          </a:xfrm>
          <a:prstGeom prst="rect">
            <a:avLst/>
          </a:prstGeom>
        </p:spPr>
      </p:pic>
    </p:spTree>
    <p:extLst>
      <p:ext uri="{BB962C8B-B14F-4D97-AF65-F5344CB8AC3E}">
        <p14:creationId xmlns:p14="http://schemas.microsoft.com/office/powerpoint/2010/main" val="207457406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1249</Words>
  <Application>Microsoft Office PowerPoint</Application>
  <PresentationFormat>On-screen Show (4:3)</PresentationFormat>
  <Paragraphs>136</Paragraphs>
  <Slides>20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20</vt:i4>
      </vt:variant>
    </vt:vector>
  </HeadingPairs>
  <TitlesOfParts>
    <vt:vector size="31" baseType="lpstr">
      <vt:lpstr>Abadi</vt:lpstr>
      <vt:lpstr>Arial</vt:lpstr>
      <vt:lpstr>Calibri</vt:lpstr>
      <vt:lpstr>Century Gothic</vt:lpstr>
      <vt:lpstr>Courier New</vt:lpstr>
      <vt:lpstr>Garamond</vt:lpstr>
      <vt:lpstr>Roboto</vt:lpstr>
      <vt:lpstr>Roboto Bold</vt:lpstr>
      <vt:lpstr>Wingdings</vt:lpstr>
      <vt:lpstr>Wingdings 2</vt:lpstr>
      <vt:lpstr>Organic</vt:lpstr>
      <vt:lpstr>Bachelor of Indigenous Environmental Science and Practice </vt:lpstr>
      <vt:lpstr>Goals of this Meeting</vt:lpstr>
      <vt:lpstr>Meet Carie </vt:lpstr>
      <vt:lpstr>Important Dates     </vt:lpstr>
      <vt:lpstr>BIESP Program  Information</vt:lpstr>
      <vt:lpstr>Professors’ Expectations</vt:lpstr>
      <vt:lpstr>General Survival Tips</vt:lpstr>
      <vt:lpstr>Get to know your degree requirements early on! </vt:lpstr>
      <vt:lpstr>My Progress and Viewing your FALL Schedule on WebAdvisor</vt:lpstr>
      <vt:lpstr>My Progress and Viewing your WINTER Schedule on WebAdvisor</vt:lpstr>
      <vt:lpstr>Schedule Print Button in WebAdvisor </vt:lpstr>
      <vt:lpstr>Timeline in WebAdvisor </vt:lpstr>
      <vt:lpstr>What do all of the acronyms mean?</vt:lpstr>
      <vt:lpstr>Upper Year Students </vt:lpstr>
      <vt:lpstr>How to find Carie…</vt:lpstr>
      <vt:lpstr>PowerPoint Presentation</vt:lpstr>
      <vt:lpstr>PowerPoint Presentation</vt:lpstr>
      <vt:lpstr>Helpful Resources</vt:lpstr>
      <vt:lpstr>PowerPoint Presentation</vt:lpstr>
      <vt:lpstr>What if I’m in crisis? Student Wellness offers Urgent Help…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Bachelor of Science in Environmental Sciences</dc:title>
  <dc:creator>Carie Devitt</dc:creator>
  <cp:lastModifiedBy>Carie Devitt</cp:lastModifiedBy>
  <cp:revision>51</cp:revision>
  <dcterms:created xsi:type="dcterms:W3CDTF">2020-06-18T19:50:16Z</dcterms:created>
  <dcterms:modified xsi:type="dcterms:W3CDTF">2026-09-08T14:14:42Z</dcterms:modified>
</cp:coreProperties>
</file>