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24"/>
  </p:notesMasterIdLst>
  <p:sldIdLst>
    <p:sldId id="256" r:id="rId2"/>
    <p:sldId id="257" r:id="rId3"/>
    <p:sldId id="277" r:id="rId4"/>
    <p:sldId id="258" r:id="rId5"/>
    <p:sldId id="259" r:id="rId6"/>
    <p:sldId id="280" r:id="rId7"/>
    <p:sldId id="263" r:id="rId8"/>
    <p:sldId id="264" r:id="rId9"/>
    <p:sldId id="267" r:id="rId10"/>
    <p:sldId id="268" r:id="rId11"/>
    <p:sldId id="276" r:id="rId12"/>
    <p:sldId id="278" r:id="rId13"/>
    <p:sldId id="273" r:id="rId14"/>
    <p:sldId id="260" r:id="rId15"/>
    <p:sldId id="261" r:id="rId16"/>
    <p:sldId id="262" r:id="rId17"/>
    <p:sldId id="266" r:id="rId18"/>
    <p:sldId id="279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09570-43A2-453D-BCD9-D4AB727BB36F}" type="datetimeFigureOut">
              <a:rPr lang="en-CA" smtClean="0"/>
              <a:t>2021-07-22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8124C-D0AC-449C-9AC8-D8414A2F91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579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8124C-D0AC-449C-9AC8-D8414A2F91C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94580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8124C-D0AC-449C-9AC8-D8414A2F91CF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48163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8124C-D0AC-449C-9AC8-D8414A2F91CF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6415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8124C-D0AC-449C-9AC8-D8414A2F91CF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5849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8124C-D0AC-449C-9AC8-D8414A2F91CF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0957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8124C-D0AC-449C-9AC8-D8414A2F91CF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47148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8124C-D0AC-449C-9AC8-D8414A2F91CF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72470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8124C-D0AC-449C-9AC8-D8414A2F91CF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72273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8124C-D0AC-449C-9AC8-D8414A2F91CF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44367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8124C-D0AC-449C-9AC8-D8414A2F91CF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6418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8124C-D0AC-449C-9AC8-D8414A2F91C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6746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8124C-D0AC-449C-9AC8-D8414A2F91CF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1509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8124C-D0AC-449C-9AC8-D8414A2F91CF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3795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8124C-D0AC-449C-9AC8-D8414A2F91CF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1252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8124C-D0AC-449C-9AC8-D8414A2F91CF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3677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8124C-D0AC-449C-9AC8-D8414A2F91CF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7239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8124C-D0AC-449C-9AC8-D8414A2F91CF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7694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8124C-D0AC-449C-9AC8-D8414A2F91CF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0465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921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550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7241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3754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949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2021-07-22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8082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2021-07-22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0399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5319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746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61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238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239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2021-07-22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240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2021-07-22</a:t>
            </a:fld>
            <a:endParaRPr lang="en-C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733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2021-07-22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237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2021-07-22</a:t>
            </a:fld>
            <a:endParaRPr lang="en-C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38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742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C72A64B-CF8F-44BF-BD2A-65E5004A48E2}" type="datetimeFigureOut">
              <a:rPr lang="en-CA" smtClean="0"/>
              <a:t>2021-07-22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61491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oguelph.ca/registrar/calendars/undergraduate/current/c03/index.s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ingcommons.lib.uoguelph.ca/" TargetMode="External"/><Relationship Id="rId3" Type="http://schemas.openxmlformats.org/officeDocument/2006/relationships/hyperlink" Target="https://oac-program-counselling.uoguelph.ca/" TargetMode="External"/><Relationship Id="rId7" Type="http://schemas.openxmlformats.org/officeDocument/2006/relationships/hyperlink" Target="http://www.csaonline.ca/" TargetMode="External"/><Relationship Id="rId12" Type="http://schemas.openxmlformats.org/officeDocument/2006/relationships/hyperlink" Target="https://experienceguelph.ca/home.ht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llness.uoguelph.ca/accessibility/" TargetMode="External"/><Relationship Id="rId11" Type="http://schemas.openxmlformats.org/officeDocument/2006/relationships/hyperlink" Target="http://gryphons.ca/" TargetMode="External"/><Relationship Id="rId5" Type="http://schemas.openxmlformats.org/officeDocument/2006/relationships/hyperlink" Target="https://wellness.uoguelph.ca/counselling/" TargetMode="External"/><Relationship Id="rId10" Type="http://schemas.openxmlformats.org/officeDocument/2006/relationships/hyperlink" Target="http://www.thecannon.ca/" TargetMode="External"/><Relationship Id="rId4" Type="http://schemas.openxmlformats.org/officeDocument/2006/relationships/hyperlink" Target="http://aggies.ca/" TargetMode="External"/><Relationship Id="rId9" Type="http://schemas.openxmlformats.org/officeDocument/2006/relationships/hyperlink" Target="https://www.recruitguelph.ca/cecs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oac-program-counselling.uoguelph.ca/contact/bbrm-contact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7272808" cy="2176391"/>
          </a:xfrm>
        </p:spPr>
        <p:txBody>
          <a:bodyPr>
            <a:normAutofit/>
          </a:bodyPr>
          <a:lstStyle/>
          <a:p>
            <a:r>
              <a:rPr lang="en-CA" sz="2800" dirty="0"/>
              <a:t>Bachelor of Bio-Resource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861048"/>
            <a:ext cx="5826719" cy="1096899"/>
          </a:xfrm>
        </p:spPr>
        <p:txBody>
          <a:bodyPr/>
          <a:lstStyle/>
          <a:p>
            <a:r>
              <a:rPr lang="en-CA" dirty="0"/>
              <a:t> Virtual Academic Information Session</a:t>
            </a:r>
          </a:p>
        </p:txBody>
      </p:sp>
    </p:spTree>
    <p:extLst>
      <p:ext uri="{BB962C8B-B14F-4D97-AF65-F5344CB8AC3E}">
        <p14:creationId xmlns:p14="http://schemas.microsoft.com/office/powerpoint/2010/main" val="2219018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Being Informed by People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058746" cy="3880773"/>
          </a:xfrm>
        </p:spPr>
        <p:txBody>
          <a:bodyPr/>
          <a:lstStyle/>
          <a:p>
            <a:r>
              <a:rPr lang="en-CA" dirty="0"/>
              <a:t>Meeting for Majors and Faculty Advisors</a:t>
            </a:r>
          </a:p>
          <a:p>
            <a:pPr lvl="1"/>
            <a:r>
              <a:rPr lang="en-CA" dirty="0"/>
              <a:t>September 7</a:t>
            </a:r>
            <a:r>
              <a:rPr lang="en-CA" baseline="30000" dirty="0"/>
              <a:t>th</a:t>
            </a:r>
            <a:r>
              <a:rPr lang="en-CA" dirty="0"/>
              <a:t> </a:t>
            </a:r>
          </a:p>
          <a:p>
            <a:pPr lvl="2"/>
            <a:r>
              <a:rPr lang="en-CA" dirty="0"/>
              <a:t>Environmental Management with Dr. John Lauzon </a:t>
            </a:r>
          </a:p>
          <a:p>
            <a:pPr lvl="2"/>
            <a:r>
              <a:rPr lang="en-CA" dirty="0"/>
              <a:t>Equine Management with Dr. Katrina Merkies </a:t>
            </a:r>
          </a:p>
          <a:p>
            <a:pPr lvl="2"/>
            <a:r>
              <a:rPr lang="en-CA" dirty="0"/>
              <a:t>Food Industry Management with Dr. Maria Corradini </a:t>
            </a:r>
          </a:p>
          <a:p>
            <a:pPr lvl="2"/>
            <a:r>
              <a:rPr lang="en-CA" dirty="0"/>
              <a:t>Resources for your specific major plus BBRM Student Council</a:t>
            </a:r>
          </a:p>
          <a:p>
            <a:r>
              <a:rPr lang="en-CA" dirty="0"/>
              <a:t>NOT your friends</a:t>
            </a:r>
          </a:p>
          <a:p>
            <a:pPr lvl="1"/>
            <a:r>
              <a:rPr lang="en-CA" dirty="0"/>
              <a:t>They are great people, but sometimes are not correctly informed.</a:t>
            </a:r>
          </a:p>
          <a:p>
            <a:pPr lvl="2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20267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BBRM Student Council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Will send listserv emails with information</a:t>
            </a:r>
          </a:p>
          <a:p>
            <a:r>
              <a:rPr lang="en-CA" dirty="0"/>
              <a:t>Plan events for all BBRM students</a:t>
            </a:r>
          </a:p>
          <a:p>
            <a:r>
              <a:rPr lang="en-CA" dirty="0"/>
              <a:t>Email them with questions and to be added to the listserv: BBRM.studentcouncil@uoguelph.ca</a:t>
            </a:r>
          </a:p>
        </p:txBody>
      </p:sp>
    </p:spTree>
    <p:extLst>
      <p:ext uri="{BB962C8B-B14F-4D97-AF65-F5344CB8AC3E}">
        <p14:creationId xmlns:p14="http://schemas.microsoft.com/office/powerpoint/2010/main" val="3927238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SFOAC (Student Federation of the Ontario Agricultural College)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852936"/>
            <a:ext cx="6711654" cy="3395470"/>
          </a:xfrm>
        </p:spPr>
        <p:txBody>
          <a:bodyPr/>
          <a:lstStyle/>
          <a:p>
            <a:r>
              <a:rPr lang="en-CA" dirty="0"/>
              <a:t>Will send listserv emails with information</a:t>
            </a:r>
          </a:p>
          <a:p>
            <a:r>
              <a:rPr lang="en-CA" dirty="0"/>
              <a:t>Plan events for all OAC students</a:t>
            </a:r>
          </a:p>
          <a:p>
            <a:r>
              <a:rPr lang="en-CA" dirty="0"/>
              <a:t>Website: aggies.ca</a:t>
            </a:r>
          </a:p>
        </p:txBody>
      </p:sp>
    </p:spTree>
    <p:extLst>
      <p:ext uri="{BB962C8B-B14F-4D97-AF65-F5344CB8AC3E}">
        <p14:creationId xmlns:p14="http://schemas.microsoft.com/office/powerpoint/2010/main" val="4174479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770713" cy="1320800"/>
          </a:xfrm>
        </p:spPr>
        <p:txBody>
          <a:bodyPr/>
          <a:lstStyle/>
          <a:p>
            <a:r>
              <a:rPr lang="en-CA" dirty="0"/>
              <a:t>My Progress and Planning Tool on </a:t>
            </a:r>
            <a:r>
              <a:rPr lang="en-CA" dirty="0" err="1"/>
              <a:t>WebAdvisor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3212976"/>
            <a:ext cx="6711654" cy="3035430"/>
          </a:xfrm>
        </p:spPr>
        <p:txBody>
          <a:bodyPr/>
          <a:lstStyle/>
          <a:p>
            <a:r>
              <a:rPr lang="en-CA" dirty="0"/>
              <a:t>Very helpful!</a:t>
            </a:r>
          </a:p>
          <a:p>
            <a:r>
              <a:rPr lang="en-CA" dirty="0"/>
              <a:t>A bit quicky (don’t use the “Progress bar” as a gauge of your progress </a:t>
            </a:r>
            <a:r>
              <a:rPr lang="en-CA" dirty="0">
                <a:sym typeface="Wingdings" panose="05000000000000000000" pitchFamily="2" charset="2"/>
              </a:rPr>
              <a:t>).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1343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Why is the University Structure so Confusing?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University is founded on colleges including OAC.</a:t>
            </a:r>
          </a:p>
          <a:p>
            <a:r>
              <a:rPr lang="en-CA" dirty="0"/>
              <a:t>Programs/Majors are associated with colleges.</a:t>
            </a:r>
          </a:p>
          <a:p>
            <a:r>
              <a:rPr lang="en-CA" dirty="0"/>
              <a:t>Some scholarships/bursaries are too.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6417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What’s with all the Acronyms?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83095"/>
            <a:ext cx="6347714" cy="4484571"/>
          </a:xfrm>
        </p:spPr>
        <p:txBody>
          <a:bodyPr>
            <a:normAutofit fontScale="85000" lnSpcReduction="10000"/>
          </a:bodyPr>
          <a:lstStyle/>
          <a:p>
            <a:r>
              <a:rPr lang="en-CA" dirty="0"/>
              <a:t>OAC is Ontario Agricultural College</a:t>
            </a:r>
          </a:p>
          <a:p>
            <a:pPr lvl="1"/>
            <a:r>
              <a:rPr lang="en-CA" dirty="0"/>
              <a:t>The college you are associated with</a:t>
            </a:r>
          </a:p>
          <a:p>
            <a:r>
              <a:rPr lang="en-CA" dirty="0"/>
              <a:t>B.B.R.M. is your degree program</a:t>
            </a:r>
          </a:p>
          <a:p>
            <a:pPr lvl="1"/>
            <a:r>
              <a:rPr lang="en-CA" dirty="0"/>
              <a:t>This is what will be after your name when you graduate</a:t>
            </a:r>
          </a:p>
          <a:p>
            <a:r>
              <a:rPr lang="en-CA" dirty="0"/>
              <a:t>LC is the Learning Commons</a:t>
            </a:r>
          </a:p>
          <a:p>
            <a:pPr lvl="1"/>
            <a:r>
              <a:rPr lang="en-CA" dirty="0"/>
              <a:t>In the library; offers writing, research, exam help</a:t>
            </a:r>
          </a:p>
          <a:p>
            <a:r>
              <a:rPr lang="en-CA" dirty="0"/>
              <a:t>SAS is Student Accessibilities Services </a:t>
            </a:r>
          </a:p>
          <a:p>
            <a:pPr lvl="1"/>
            <a:r>
              <a:rPr lang="en-CA" dirty="0"/>
              <a:t>Offers services for students with disabilities</a:t>
            </a:r>
          </a:p>
          <a:p>
            <a:r>
              <a:rPr lang="en-CA" dirty="0"/>
              <a:t>SLG is Supported Learning Groups</a:t>
            </a:r>
          </a:p>
          <a:p>
            <a:pPr lvl="1"/>
            <a:r>
              <a:rPr lang="en-CA" dirty="0"/>
              <a:t>Small group learning environments for select courses</a:t>
            </a:r>
          </a:p>
          <a:p>
            <a:r>
              <a:rPr lang="en-CA" dirty="0"/>
              <a:t>TA is Teaching Assistant</a:t>
            </a:r>
          </a:p>
          <a:p>
            <a:pPr lvl="1"/>
            <a:r>
              <a:rPr lang="en-CA" dirty="0"/>
              <a:t>Work with instructors to help students with specific courses</a:t>
            </a:r>
          </a:p>
          <a:p>
            <a:pPr lvl="1"/>
            <a:endParaRPr lang="en-CA" dirty="0"/>
          </a:p>
          <a:p>
            <a:pPr marL="365760" lvl="1" indent="0"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marL="365760" lvl="1" indent="0">
              <a:buNone/>
            </a:pPr>
            <a:endParaRPr lang="en-CA" dirty="0"/>
          </a:p>
          <a:p>
            <a:pPr marL="36576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6402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Really? There are more?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3880773"/>
          </a:xfrm>
        </p:spPr>
        <p:txBody>
          <a:bodyPr>
            <a:normAutofit fontScale="77500" lnSpcReduction="20000"/>
          </a:bodyPr>
          <a:lstStyle/>
          <a:p>
            <a:r>
              <a:rPr lang="en-CA" dirty="0"/>
              <a:t>FA is Faculty Advisor</a:t>
            </a:r>
          </a:p>
          <a:p>
            <a:pPr lvl="1"/>
            <a:r>
              <a:rPr lang="en-CA" dirty="0"/>
              <a:t>Faculty member who is an expert in your major</a:t>
            </a:r>
          </a:p>
          <a:p>
            <a:r>
              <a:rPr lang="en-CA" dirty="0"/>
              <a:t>CIP is Centre for International Programs</a:t>
            </a:r>
          </a:p>
          <a:p>
            <a:pPr lvl="1"/>
            <a:r>
              <a:rPr lang="en-CA" dirty="0"/>
              <a:t>Department responsible for exchange</a:t>
            </a:r>
          </a:p>
          <a:p>
            <a:r>
              <a:rPr lang="en-CA" dirty="0"/>
              <a:t>CECS is Coop and Career Services</a:t>
            </a:r>
          </a:p>
          <a:p>
            <a:pPr lvl="1"/>
            <a:r>
              <a:rPr lang="en-CA" dirty="0"/>
              <a:t>Runs job fairs, mock interviews, resume writing help</a:t>
            </a:r>
          </a:p>
          <a:p>
            <a:r>
              <a:rPr lang="en-CA" dirty="0"/>
              <a:t>BBRM SC is BBRM Student Council </a:t>
            </a:r>
          </a:p>
          <a:p>
            <a:pPr lvl="1"/>
            <a:r>
              <a:rPr lang="en-CA" dirty="0"/>
              <a:t>Your program student government</a:t>
            </a:r>
          </a:p>
          <a:p>
            <a:r>
              <a:rPr lang="en-CA" dirty="0"/>
              <a:t>SFOAC is Student Federation of the Ontario Agricultural College</a:t>
            </a:r>
          </a:p>
          <a:p>
            <a:pPr lvl="1"/>
            <a:r>
              <a:rPr lang="en-CA" dirty="0"/>
              <a:t>Your college student government</a:t>
            </a:r>
          </a:p>
          <a:p>
            <a:r>
              <a:rPr lang="en-CA" dirty="0"/>
              <a:t>CSA is Central Student Association</a:t>
            </a:r>
          </a:p>
          <a:p>
            <a:pPr lvl="1"/>
            <a:r>
              <a:rPr lang="en-CA" dirty="0"/>
              <a:t>Your university student government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0919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Course Survival Tips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6347714" cy="4412563"/>
          </a:xfrm>
        </p:spPr>
        <p:txBody>
          <a:bodyPr>
            <a:normAutofit fontScale="85000" lnSpcReduction="10000"/>
          </a:bodyPr>
          <a:lstStyle/>
          <a:p>
            <a:r>
              <a:rPr lang="en-CA" dirty="0"/>
              <a:t>Ask for help.</a:t>
            </a:r>
          </a:p>
          <a:p>
            <a:pPr lvl="1"/>
            <a:r>
              <a:rPr lang="en-CA" dirty="0"/>
              <a:t>I can’t emphasize this enough.</a:t>
            </a:r>
          </a:p>
          <a:p>
            <a:pPr>
              <a:defRPr/>
            </a:pPr>
            <a:r>
              <a:rPr lang="en-US" dirty="0"/>
              <a:t>First day of classes – attend lectures/listen to first lecture</a:t>
            </a:r>
          </a:p>
          <a:p>
            <a:pPr>
              <a:defRPr/>
            </a:pPr>
            <a:r>
              <a:rPr lang="en-US" dirty="0"/>
              <a:t>Course Outlines</a:t>
            </a:r>
          </a:p>
          <a:p>
            <a:pPr lvl="1">
              <a:defRPr/>
            </a:pPr>
            <a:r>
              <a:rPr lang="en-US" dirty="0"/>
              <a:t>Read them! They contain important information concerning lab times, course policies etc.</a:t>
            </a:r>
          </a:p>
          <a:p>
            <a:pPr>
              <a:defRPr/>
            </a:pPr>
            <a:r>
              <a:rPr lang="en-US" dirty="0" err="1"/>
              <a:t>Courselink</a:t>
            </a:r>
            <a:endParaRPr lang="en-US" dirty="0"/>
          </a:p>
          <a:p>
            <a:pPr>
              <a:defRPr/>
            </a:pPr>
            <a:r>
              <a:rPr lang="en-US" dirty="0"/>
              <a:t>Instructors can help you! </a:t>
            </a:r>
          </a:p>
          <a:p>
            <a:pPr>
              <a:defRPr/>
            </a:pPr>
            <a:r>
              <a:rPr lang="en-US" dirty="0"/>
              <a:t>If a class is not going well talk to someone (who?) before the last class day</a:t>
            </a:r>
          </a:p>
          <a:p>
            <a:pPr>
              <a:defRPr/>
            </a:pPr>
            <a:r>
              <a:rPr lang="en-US" dirty="0"/>
              <a:t>Know the academic policies! </a:t>
            </a:r>
          </a:p>
          <a:p>
            <a:pPr lvl="1">
              <a:defRPr/>
            </a:pPr>
            <a:r>
              <a:rPr lang="en-US" dirty="0"/>
              <a:t>For example, the continuation of studies and students rights and responsibilities; summer courses count!</a:t>
            </a:r>
          </a:p>
          <a:p>
            <a:pPr marL="274320" lvl="1" indent="-274320"/>
            <a:endParaRPr lang="en-CA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00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0490-2BE6-48DD-BE99-C506201A8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1F1B5-E017-4E5E-AF87-58D43C78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269" y="1556792"/>
            <a:ext cx="6711654" cy="4195481"/>
          </a:xfrm>
        </p:spPr>
        <p:txBody>
          <a:bodyPr>
            <a:normAutofit/>
          </a:bodyPr>
          <a:lstStyle/>
          <a:p>
            <a:r>
              <a:rPr lang="en-US" dirty="0"/>
              <a:t>Confirm you have no conflicts NOW!</a:t>
            </a:r>
          </a:p>
          <a:p>
            <a:pPr lvl="1"/>
            <a:r>
              <a:rPr lang="en-US" dirty="0"/>
              <a:t>Note how long some labs/lectures are</a:t>
            </a:r>
          </a:p>
          <a:p>
            <a:r>
              <a:rPr lang="en-US" dirty="0"/>
              <a:t>Why do some of my classes still say times are TBD?</a:t>
            </a:r>
          </a:p>
          <a:p>
            <a:pPr lvl="1"/>
            <a:r>
              <a:rPr lang="en-US" dirty="0"/>
              <a:t>Distance Education (DE) vs. Asynchronous vs. Remote</a:t>
            </a:r>
          </a:p>
          <a:p>
            <a:r>
              <a:rPr lang="en-US" dirty="0"/>
              <a:t>Do I need to “attend” synchronous courses?</a:t>
            </a:r>
          </a:p>
          <a:p>
            <a:pPr lvl="1"/>
            <a:r>
              <a:rPr lang="en-US" dirty="0"/>
              <a:t>Read outlines carefully to see what the requirements and resources are for each course</a:t>
            </a:r>
          </a:p>
          <a:p>
            <a:r>
              <a:rPr lang="en-US" dirty="0"/>
              <a:t>I don’t have a scheduled exam. Is that normal?</a:t>
            </a:r>
          </a:p>
          <a:p>
            <a:pPr lvl="1"/>
            <a:r>
              <a:rPr lang="en-US" dirty="0"/>
              <a:t>Alternates to exams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38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Important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/>
          <a:lstStyle/>
          <a:p>
            <a:r>
              <a:rPr lang="en-CA" dirty="0"/>
              <a:t>Last day to add classes:</a:t>
            </a:r>
          </a:p>
          <a:p>
            <a:pPr lvl="1"/>
            <a:r>
              <a:rPr lang="en-CA" dirty="0"/>
              <a:t>September 17</a:t>
            </a:r>
            <a:r>
              <a:rPr lang="en-CA" baseline="30000" dirty="0"/>
              <a:t>th</a:t>
            </a:r>
            <a:endParaRPr lang="en-CA" dirty="0"/>
          </a:p>
          <a:p>
            <a:r>
              <a:rPr lang="en-CA" dirty="0"/>
              <a:t>Last day to drop classes (Last Class Day):</a:t>
            </a:r>
          </a:p>
          <a:p>
            <a:pPr lvl="1"/>
            <a:r>
              <a:rPr lang="en-CA" dirty="0"/>
              <a:t>December 3</a:t>
            </a:r>
            <a:r>
              <a:rPr lang="en-CA" baseline="30000" dirty="0"/>
              <a:t>rd</a:t>
            </a:r>
            <a:r>
              <a:rPr lang="en-CA" dirty="0"/>
              <a:t>     </a:t>
            </a:r>
          </a:p>
          <a:p>
            <a:r>
              <a:rPr lang="en-CA" dirty="0"/>
              <a:t>All dates:</a:t>
            </a:r>
          </a:p>
          <a:p>
            <a:pPr lvl="1"/>
            <a:r>
              <a:rPr lang="en-CA" dirty="0">
                <a:hlinkClick r:id="rId3"/>
              </a:rPr>
              <a:t>https://www.uoguelph.ca/registrar/calendars/undergraduate/current/c03/index.shtml</a:t>
            </a:r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484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 Am I?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Melinda </a:t>
            </a:r>
            <a:r>
              <a:rPr lang="en-CA" dirty="0" err="1"/>
              <a:t>Vanryn</a:t>
            </a:r>
            <a:r>
              <a:rPr lang="en-CA" dirty="0"/>
              <a:t> - Program Counsellor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First point of contact 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General policy help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Course schedule difficulties 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Missed time (long term sickness)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Missed final exams 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Note I am recording this in July </a:t>
            </a:r>
            <a:r>
              <a:rPr lang="en-CA" dirty="0">
                <a:sym typeface="Wingdings" panose="05000000000000000000" pitchFamily="2" charset="2"/>
              </a:rPr>
              <a:t>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0225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Take Away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6347714" cy="44125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Network</a:t>
            </a:r>
          </a:p>
          <a:p>
            <a:pPr lvl="1"/>
            <a:r>
              <a:rPr lang="en-US" dirty="0"/>
              <a:t>Make connections with not only students, but faculty,  staff and alumni.</a:t>
            </a:r>
          </a:p>
          <a:p>
            <a:r>
              <a:rPr lang="en-US" dirty="0"/>
              <a:t>Ask for help</a:t>
            </a:r>
          </a:p>
          <a:p>
            <a:pPr lvl="1"/>
            <a:r>
              <a:rPr lang="en-US" dirty="0"/>
              <a:t>Course selection, job searching, if you are struggling etc.</a:t>
            </a:r>
          </a:p>
          <a:p>
            <a:r>
              <a:rPr lang="en-US" dirty="0"/>
              <a:t>Take Advantage of Resources</a:t>
            </a:r>
          </a:p>
          <a:p>
            <a:pPr lvl="1"/>
            <a:r>
              <a:rPr lang="en-US" dirty="0"/>
              <a:t>Chances are, we have a resource for you!</a:t>
            </a:r>
          </a:p>
          <a:p>
            <a:r>
              <a:rPr lang="en-US" dirty="0"/>
              <a:t>Explore Opportunities </a:t>
            </a:r>
          </a:p>
          <a:p>
            <a:pPr lvl="1"/>
            <a:r>
              <a:rPr lang="en-US" dirty="0"/>
              <a:t>Build your marketable skills through various opportunities to get involved.</a:t>
            </a:r>
          </a:p>
          <a:p>
            <a:r>
              <a:rPr lang="en-US" dirty="0"/>
              <a:t>Reflect</a:t>
            </a:r>
          </a:p>
          <a:p>
            <a:pPr lvl="1"/>
            <a:r>
              <a:rPr lang="en-US" dirty="0"/>
              <a:t>Take the time to think about what you are learning; what skills are you taking away for future employment?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3637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Helpful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363" y="1628800"/>
            <a:ext cx="6711654" cy="4195481"/>
          </a:xfrm>
        </p:spPr>
        <p:txBody>
          <a:bodyPr>
            <a:normAutofit fontScale="77500" lnSpcReduction="20000"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Program Counsellor Website: </a:t>
            </a:r>
            <a:r>
              <a:rPr lang="en-US" dirty="0">
                <a:hlinkClick r:id="rId3"/>
              </a:rPr>
              <a:t>https://oac-program-counselling.uoguelph.ca/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SFOAC Website: </a:t>
            </a:r>
            <a:r>
              <a:rPr lang="en-US" dirty="0">
                <a:hlinkClick r:id="rId4"/>
              </a:rPr>
              <a:t>http://aggies.ca/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Counselling Services: </a:t>
            </a:r>
            <a:r>
              <a:rPr lang="en-US" dirty="0">
                <a:hlinkClick r:id="rId5"/>
              </a:rPr>
              <a:t>https://wellness.uoguelph.ca/counselling/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Student Accessibility Services: </a:t>
            </a:r>
            <a:r>
              <a:rPr lang="en-US" dirty="0">
                <a:hlinkClick r:id="rId6"/>
              </a:rPr>
              <a:t>https://wellness.uoguelph.ca/accessibility/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CSA </a:t>
            </a:r>
            <a:r>
              <a:rPr lang="en-US" dirty="0">
                <a:hlinkClick r:id="rId7"/>
              </a:rPr>
              <a:t>www.csaonline.ca</a:t>
            </a:r>
            <a:r>
              <a:rPr lang="en-US" dirty="0"/>
              <a:t> 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Learning Commons: </a:t>
            </a:r>
            <a:r>
              <a:rPr lang="en-US" dirty="0">
                <a:hlinkClick r:id="rId8"/>
              </a:rPr>
              <a:t>https://learningcommons.lib.uoguelph.ca/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Career Services: </a:t>
            </a:r>
            <a:r>
              <a:rPr lang="en-US" dirty="0">
                <a:hlinkClick r:id="rId9"/>
              </a:rPr>
              <a:t>https://www.recruitguelph.ca/cecs/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The Cannon: </a:t>
            </a:r>
            <a:r>
              <a:rPr lang="en-US" dirty="0">
                <a:hlinkClick r:id="rId10"/>
              </a:rPr>
              <a:t>www.thecannon.ca</a:t>
            </a:r>
            <a:r>
              <a:rPr lang="en-US" dirty="0"/>
              <a:t>  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Athletics: </a:t>
            </a:r>
            <a:r>
              <a:rPr lang="en-US" dirty="0">
                <a:hlinkClick r:id="rId11"/>
              </a:rPr>
              <a:t>http://gryphons.ca/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Experiential Learning Opportunities: </a:t>
            </a:r>
            <a:r>
              <a:rPr lang="en-US" dirty="0">
                <a:hlinkClick r:id="rId12"/>
              </a:rPr>
              <a:t>https://experienceguelph.ca/home.htm</a:t>
            </a:r>
            <a:r>
              <a:rPr lang="en-US" dirty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6049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That Melinda Sure is Helpful…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53248"/>
            <a:ext cx="6347714" cy="3880773"/>
          </a:xfrm>
        </p:spPr>
        <p:txBody>
          <a:bodyPr/>
          <a:lstStyle/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Office Location: Her Basement </a:t>
            </a:r>
            <a:r>
              <a:rPr lang="en-US" dirty="0">
                <a:sym typeface="Wingdings" panose="05000000000000000000" pitchFamily="2" charset="2"/>
              </a:rPr>
              <a:t></a:t>
            </a:r>
          </a:p>
          <a:p>
            <a:pPr marL="765810" lvl="1" indent="-283464">
              <a:buFont typeface="Wingdings 2"/>
              <a:buChar char=""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Our physical office is closed and we are working remotely</a:t>
            </a:r>
          </a:p>
          <a:p>
            <a:pPr marL="765810" lvl="1" indent="-283464">
              <a:buFont typeface="Wingdings 2"/>
              <a:buChar char=""/>
              <a:defRPr/>
            </a:pPr>
            <a:r>
              <a:rPr lang="en-US" dirty="0"/>
              <a:t>Melinda’s email: mavanryn@uoguelph.ca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Availability: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Typically 8am – 4pm Monday to Friday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Booking appointments: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Done through my assistant, Ellen: </a:t>
            </a:r>
            <a:r>
              <a:rPr lang="en-US" dirty="0">
                <a:hlinkClick r:id="rId3"/>
              </a:rPr>
              <a:t>https://oac-program-counselling.uoguelph.ca/contact/bbrm-contacts</a:t>
            </a:r>
            <a:r>
              <a:rPr lang="en-US" dirty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45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F51D5-2D91-4F27-A7C4-00DD214B0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Strange Times…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FAAA7-230B-44B9-962A-BB36C14E4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“Unpredicted”</a:t>
            </a:r>
          </a:p>
          <a:p>
            <a:pPr lvl="1"/>
            <a:r>
              <a:rPr lang="en-US" dirty="0" err="1"/>
              <a:t>Def’n</a:t>
            </a:r>
            <a:r>
              <a:rPr lang="en-US" dirty="0"/>
              <a:t>: time to innovate, be optimistic, be flexible and redefine what is normal. </a:t>
            </a:r>
          </a:p>
          <a:p>
            <a:r>
              <a:rPr lang="en-US" dirty="0"/>
              <a:t>Never hesitate to ask for help – especially now</a:t>
            </a:r>
          </a:p>
          <a:p>
            <a:pPr lvl="1"/>
            <a:r>
              <a:rPr lang="en-US" dirty="0"/>
              <a:t>Communication and a willingness to stay connected will be key.</a:t>
            </a:r>
          </a:p>
          <a:p>
            <a:r>
              <a:rPr lang="en-US" dirty="0"/>
              <a:t>Not everything is different</a:t>
            </a:r>
          </a:p>
          <a:p>
            <a:pPr lvl="1"/>
            <a:r>
              <a:rPr lang="en-US" dirty="0"/>
              <a:t>Still a friendly campus of staff and faculty here to help you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036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Goals of this Video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Meet Melinda.</a:t>
            </a:r>
          </a:p>
          <a:p>
            <a:r>
              <a:rPr lang="en-CA" dirty="0"/>
              <a:t>Get Melinda’s contact information. </a:t>
            </a:r>
          </a:p>
          <a:p>
            <a:r>
              <a:rPr lang="en-CA" dirty="0"/>
              <a:t>Find out more about the program and resources available.</a:t>
            </a:r>
          </a:p>
          <a:p>
            <a:r>
              <a:rPr lang="en-CA" dirty="0"/>
              <a:t>Jot down things to keep in mind; note that Melinda sure does have some good information.</a:t>
            </a:r>
          </a:p>
          <a:p>
            <a:r>
              <a:rPr lang="en-CA" dirty="0"/>
              <a:t>Absorb at least 50% of what is talked about. 40% if the weather is nice.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656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Did I Sign Up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Bachelor of Bio-Resource Management degree program</a:t>
            </a:r>
          </a:p>
          <a:p>
            <a:pPr lvl="1"/>
            <a:r>
              <a:rPr lang="en-CA" dirty="0"/>
              <a:t>Four year, honours degree</a:t>
            </a:r>
          </a:p>
          <a:p>
            <a:pPr lvl="1"/>
            <a:r>
              <a:rPr lang="en-CA" dirty="0"/>
              <a:t>Three majors:	</a:t>
            </a:r>
          </a:p>
          <a:p>
            <a:pPr lvl="2"/>
            <a:r>
              <a:rPr lang="en-CA" dirty="0"/>
              <a:t>Environmental Management</a:t>
            </a:r>
          </a:p>
          <a:p>
            <a:pPr lvl="2"/>
            <a:r>
              <a:rPr lang="en-CA" dirty="0"/>
              <a:t>Equine Management</a:t>
            </a:r>
          </a:p>
          <a:p>
            <a:pPr lvl="2"/>
            <a:r>
              <a:rPr lang="en-CA" dirty="0"/>
              <a:t>Food Industry Management</a:t>
            </a:r>
          </a:p>
          <a:p>
            <a:pPr marL="365760" lvl="1" indent="0">
              <a:buNone/>
            </a:pPr>
            <a:endParaRPr lang="en-CA" dirty="0"/>
          </a:p>
          <a:p>
            <a:pPr lvl="2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634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Has anything changed since I accepted my offer?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690381"/>
            <a:ext cx="6711654" cy="2970867"/>
          </a:xfrm>
        </p:spPr>
        <p:txBody>
          <a:bodyPr/>
          <a:lstStyle/>
          <a:p>
            <a:r>
              <a:rPr lang="en-CA" dirty="0"/>
              <a:t>Why yes!</a:t>
            </a:r>
          </a:p>
          <a:p>
            <a:pPr lvl="1"/>
            <a:r>
              <a:rPr lang="en-CA" dirty="0"/>
              <a:t>FIM already has co-op, but EM and EQM now has co-op as well! The Co-op office will reach out about applications in the spring.</a:t>
            </a:r>
          </a:p>
          <a:p>
            <a:pPr lvl="1"/>
            <a:r>
              <a:rPr lang="en-CA" dirty="0"/>
              <a:t>Minors! BBRM students in EM and EQM can now minor. FIM students should be able to starting next year, but that will include you.</a:t>
            </a:r>
          </a:p>
          <a:p>
            <a:endParaRPr lang="en-CA" dirty="0"/>
          </a:p>
          <a:p>
            <a:pPr marL="365760" lvl="1" indent="0">
              <a:buNone/>
            </a:pPr>
            <a:endParaRPr lang="en-CA" dirty="0"/>
          </a:p>
          <a:p>
            <a:pPr lvl="2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4922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How is University Different than High School?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Responsibilities</a:t>
            </a:r>
          </a:p>
          <a:p>
            <a:pPr lvl="1"/>
            <a:r>
              <a:rPr lang="en-CA" dirty="0"/>
              <a:t>You are responsible for knowing policies/procedures.</a:t>
            </a:r>
          </a:p>
          <a:p>
            <a:r>
              <a:rPr lang="en-CA" dirty="0"/>
              <a:t>No one will chase down your assignments</a:t>
            </a:r>
          </a:p>
          <a:p>
            <a:pPr lvl="1"/>
            <a:r>
              <a:rPr lang="en-CA" dirty="0"/>
              <a:t>If you hand it in late, you will lose marks. Not at all? You’ll get 0.</a:t>
            </a:r>
          </a:p>
          <a:p>
            <a:r>
              <a:rPr lang="en-CA" dirty="0"/>
              <a:t>Deadlines are deadlines</a:t>
            </a:r>
          </a:p>
          <a:p>
            <a:pPr lvl="1"/>
            <a:r>
              <a:rPr lang="en-CA" dirty="0"/>
              <a:t>Things are due when they are due. </a:t>
            </a:r>
          </a:p>
          <a:p>
            <a:r>
              <a:rPr lang="en-CA" dirty="0"/>
              <a:t>Learning expectations</a:t>
            </a:r>
          </a:p>
          <a:p>
            <a:pPr lvl="1"/>
            <a:r>
              <a:rPr lang="en-CA" dirty="0"/>
              <a:t>Less memory work, more connections/problem solving.</a:t>
            </a:r>
          </a:p>
          <a:p>
            <a:r>
              <a:rPr lang="en-CA" dirty="0"/>
              <a:t>You can skip class and no one will notice</a:t>
            </a:r>
          </a:p>
          <a:p>
            <a:pPr lvl="1"/>
            <a:r>
              <a:rPr lang="en-CA" dirty="0"/>
              <a:t>Sure, but then how will you do well?</a:t>
            </a:r>
          </a:p>
        </p:txBody>
      </p:sp>
    </p:spTree>
    <p:extLst>
      <p:ext uri="{BB962C8B-B14F-4D97-AF65-F5344CB8AC3E}">
        <p14:creationId xmlns:p14="http://schemas.microsoft.com/office/powerpoint/2010/main" val="3028764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are they the same?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Involvement is good	</a:t>
            </a:r>
          </a:p>
          <a:p>
            <a:pPr lvl="1"/>
            <a:r>
              <a:rPr lang="en-CA" dirty="0"/>
              <a:t>Get involved, but learn time management.</a:t>
            </a:r>
          </a:p>
          <a:p>
            <a:r>
              <a:rPr lang="en-CA" dirty="0"/>
              <a:t>Instructors are there to help</a:t>
            </a:r>
          </a:p>
          <a:p>
            <a:pPr lvl="1"/>
            <a:r>
              <a:rPr lang="en-CA" dirty="0"/>
              <a:t>Be comfortable asking for assistance if needed.</a:t>
            </a:r>
          </a:p>
          <a:p>
            <a:r>
              <a:rPr lang="en-CA" dirty="0"/>
              <a:t>Lots of great resources	</a:t>
            </a:r>
          </a:p>
          <a:p>
            <a:pPr lvl="1"/>
            <a:r>
              <a:rPr lang="en-CA" dirty="0"/>
              <a:t>Use the resources available!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4336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Being Informed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Undergraduate Calendar</a:t>
            </a:r>
          </a:p>
          <a:p>
            <a:pPr lvl="1"/>
            <a:r>
              <a:rPr lang="en-CA" dirty="0"/>
              <a:t>Polices, degree requirements, dates, course information etc.</a:t>
            </a:r>
          </a:p>
          <a:p>
            <a:r>
              <a:rPr lang="en-CA" dirty="0" err="1"/>
              <a:t>Listservs</a:t>
            </a:r>
            <a:endParaRPr lang="en-CA" dirty="0"/>
          </a:p>
          <a:p>
            <a:pPr lvl="1"/>
            <a:r>
              <a:rPr lang="en-CA" dirty="0"/>
              <a:t>Emails from me, SFOAC and Registrar’s Office.</a:t>
            </a:r>
          </a:p>
          <a:p>
            <a:r>
              <a:rPr lang="en-CA" dirty="0"/>
              <a:t>Websites</a:t>
            </a:r>
          </a:p>
          <a:p>
            <a:pPr lvl="1"/>
            <a:r>
              <a:rPr lang="en-CA" dirty="0"/>
              <a:t>Search bar on uogueph.ca</a:t>
            </a:r>
          </a:p>
          <a:p>
            <a:pPr lvl="1"/>
            <a:r>
              <a:rPr lang="en-US" dirty="0"/>
              <a:t>https://oac-program-counselling.uoguelph.ca/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9714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640</TotalTime>
  <Words>1264</Words>
  <Application>Microsoft Office PowerPoint</Application>
  <PresentationFormat>On-screen Show (4:3)</PresentationFormat>
  <Paragraphs>191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Century Gothic</vt:lpstr>
      <vt:lpstr>Verdana</vt:lpstr>
      <vt:lpstr>Wingdings 2</vt:lpstr>
      <vt:lpstr>Wingdings 3</vt:lpstr>
      <vt:lpstr>Ion</vt:lpstr>
      <vt:lpstr>Bachelor of Bio-Resource Management</vt:lpstr>
      <vt:lpstr>Who Am I? </vt:lpstr>
      <vt:lpstr>Strange Times… </vt:lpstr>
      <vt:lpstr>Goals of this Video </vt:lpstr>
      <vt:lpstr>What Did I Sign Up For?</vt:lpstr>
      <vt:lpstr>Has anything changed since I accepted my offer?</vt:lpstr>
      <vt:lpstr>How is University Different than High School?</vt:lpstr>
      <vt:lpstr>How are they the same?</vt:lpstr>
      <vt:lpstr>Being Informed </vt:lpstr>
      <vt:lpstr>Being Informed by People </vt:lpstr>
      <vt:lpstr>BBRM Student Council</vt:lpstr>
      <vt:lpstr>SFOAC (Student Federation of the Ontario Agricultural College)</vt:lpstr>
      <vt:lpstr>My Progress and Planning Tool on WebAdvisor</vt:lpstr>
      <vt:lpstr>Why is the University Structure so Confusing?</vt:lpstr>
      <vt:lpstr>What’s with all the Acronyms?</vt:lpstr>
      <vt:lpstr>Really? There are more?</vt:lpstr>
      <vt:lpstr>Course Survival Tips </vt:lpstr>
      <vt:lpstr>Course Notes</vt:lpstr>
      <vt:lpstr>Important Dates</vt:lpstr>
      <vt:lpstr>Take Away Tips</vt:lpstr>
      <vt:lpstr>Helpful Websites</vt:lpstr>
      <vt:lpstr>That Melinda Sure is Helpful…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Science in Agriculture</dc:title>
  <dc:creator>Melinda</dc:creator>
  <cp:lastModifiedBy>Melinda Vanryn</cp:lastModifiedBy>
  <cp:revision>50</cp:revision>
  <dcterms:created xsi:type="dcterms:W3CDTF">2016-04-05T14:03:49Z</dcterms:created>
  <dcterms:modified xsi:type="dcterms:W3CDTF">2021-07-22T19:01:36Z</dcterms:modified>
</cp:coreProperties>
</file>