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67" r:id="rId4"/>
    <p:sldId id="268" r:id="rId5"/>
    <p:sldId id="269" r:id="rId6"/>
    <p:sldId id="275" r:id="rId7"/>
    <p:sldId id="261" r:id="rId8"/>
    <p:sldId id="262" r:id="rId9"/>
    <p:sldId id="274" r:id="rId10"/>
    <p:sldId id="271" r:id="rId11"/>
    <p:sldId id="272" r:id="rId12"/>
    <p:sldId id="273" r:id="rId1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2A64B-CF8F-44BF-BD2A-65E5004A48E2}" type="datetimeFigureOut">
              <a:rPr lang="en-CA" smtClean="0"/>
              <a:t>2020-09-02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7B2CF-30FA-4A0F-B753-4025154292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43904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2A64B-CF8F-44BF-BD2A-65E5004A48E2}" type="datetimeFigureOut">
              <a:rPr lang="en-CA" smtClean="0"/>
              <a:t>2020-09-02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7B2CF-30FA-4A0F-B753-4025154292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00019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2A64B-CF8F-44BF-BD2A-65E5004A48E2}" type="datetimeFigureOut">
              <a:rPr lang="en-CA" smtClean="0"/>
              <a:t>2020-09-02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7B2CF-30FA-4A0F-B753-4025154292D9}" type="slidenum">
              <a:rPr lang="en-CA" smtClean="0"/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19034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2A64B-CF8F-44BF-BD2A-65E5004A48E2}" type="datetimeFigureOut">
              <a:rPr lang="en-CA" smtClean="0"/>
              <a:t>2020-09-02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7B2CF-30FA-4A0F-B753-4025154292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348165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2A64B-CF8F-44BF-BD2A-65E5004A48E2}" type="datetimeFigureOut">
              <a:rPr lang="en-CA" smtClean="0"/>
              <a:t>2020-09-02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7B2CF-30FA-4A0F-B753-4025154292D9}" type="slidenum">
              <a:rPr lang="en-CA" smtClean="0"/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896464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2A64B-CF8F-44BF-BD2A-65E5004A48E2}" type="datetimeFigureOut">
              <a:rPr lang="en-CA" smtClean="0"/>
              <a:t>2020-09-02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7B2CF-30FA-4A0F-B753-4025154292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043754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2A64B-CF8F-44BF-BD2A-65E5004A48E2}" type="datetimeFigureOut">
              <a:rPr lang="en-CA" smtClean="0"/>
              <a:t>2020-09-02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7B2CF-30FA-4A0F-B753-4025154292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157746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2A64B-CF8F-44BF-BD2A-65E5004A48E2}" type="datetimeFigureOut">
              <a:rPr lang="en-CA" smtClean="0"/>
              <a:t>2020-09-02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7B2CF-30FA-4A0F-B753-4025154292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91421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2A64B-CF8F-44BF-BD2A-65E5004A48E2}" type="datetimeFigureOut">
              <a:rPr lang="en-CA" smtClean="0"/>
              <a:t>2020-09-02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7B2CF-30FA-4A0F-B753-4025154292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11157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2A64B-CF8F-44BF-BD2A-65E5004A48E2}" type="datetimeFigureOut">
              <a:rPr lang="en-CA" smtClean="0"/>
              <a:t>2020-09-02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7B2CF-30FA-4A0F-B753-4025154292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51241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2A64B-CF8F-44BF-BD2A-65E5004A48E2}" type="datetimeFigureOut">
              <a:rPr lang="en-CA" smtClean="0"/>
              <a:t>2020-09-02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7B2CF-30FA-4A0F-B753-4025154292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60346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2A64B-CF8F-44BF-BD2A-65E5004A48E2}" type="datetimeFigureOut">
              <a:rPr lang="en-CA" smtClean="0"/>
              <a:t>2020-09-02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7B2CF-30FA-4A0F-B753-4025154292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94848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2A64B-CF8F-44BF-BD2A-65E5004A48E2}" type="datetimeFigureOut">
              <a:rPr lang="en-CA" smtClean="0"/>
              <a:t>2020-09-02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7B2CF-30FA-4A0F-B753-4025154292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30580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2A64B-CF8F-44BF-BD2A-65E5004A48E2}" type="datetimeFigureOut">
              <a:rPr lang="en-CA" smtClean="0"/>
              <a:t>2020-09-02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7B2CF-30FA-4A0F-B753-4025154292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2464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2A64B-CF8F-44BF-BD2A-65E5004A48E2}" type="datetimeFigureOut">
              <a:rPr lang="en-CA" smtClean="0"/>
              <a:t>2020-09-02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7B2CF-30FA-4A0F-B753-4025154292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64385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2A64B-CF8F-44BF-BD2A-65E5004A48E2}" type="datetimeFigureOut">
              <a:rPr lang="en-CA" smtClean="0"/>
              <a:t>2020-09-02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7B2CF-30FA-4A0F-B753-4025154292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86546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72A64B-CF8F-44BF-BD2A-65E5004A48E2}" type="datetimeFigureOut">
              <a:rPr lang="en-CA" smtClean="0"/>
              <a:t>2020-09-02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0A7B2CF-30FA-4A0F-B753-4025154292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52739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learningcommons.lib.uoguelph.ca/" TargetMode="External"/><Relationship Id="rId3" Type="http://schemas.openxmlformats.org/officeDocument/2006/relationships/hyperlink" Target="http://aggies.ca/" TargetMode="External"/><Relationship Id="rId7" Type="http://schemas.openxmlformats.org/officeDocument/2006/relationships/hyperlink" Target="http://www.csaonline.ca/" TargetMode="External"/><Relationship Id="rId12" Type="http://schemas.openxmlformats.org/officeDocument/2006/relationships/hyperlink" Target="https://experienceguelph.ca/home.htm" TargetMode="External"/><Relationship Id="rId2" Type="http://schemas.openxmlformats.org/officeDocument/2006/relationships/hyperlink" Target="http://www.uoguelph.ca/bl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ellness.uoguelph.ca/accessibility/" TargetMode="External"/><Relationship Id="rId11" Type="http://schemas.openxmlformats.org/officeDocument/2006/relationships/hyperlink" Target="http://gryphons.ca/" TargetMode="External"/><Relationship Id="rId5" Type="http://schemas.openxmlformats.org/officeDocument/2006/relationships/hyperlink" Target="https://wellness.uoguelph.ca/counselling/" TargetMode="External"/><Relationship Id="rId10" Type="http://schemas.openxmlformats.org/officeDocument/2006/relationships/hyperlink" Target="http://www.thecannon.ca/" TargetMode="External"/><Relationship Id="rId4" Type="http://schemas.openxmlformats.org/officeDocument/2006/relationships/hyperlink" Target="https://www.uoguelph.ca/sedrd/" TargetMode="External"/><Relationship Id="rId9" Type="http://schemas.openxmlformats.org/officeDocument/2006/relationships/hyperlink" Target="https://www.recruitguelph.ca/cecs/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Reduced%20drop%20in%20hours%20will%20also%20be%20held.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772814"/>
            <a:ext cx="6849810" cy="2278020"/>
          </a:xfrm>
        </p:spPr>
        <p:txBody>
          <a:bodyPr>
            <a:normAutofit fontScale="90000"/>
          </a:bodyPr>
          <a:lstStyle/>
          <a:p>
            <a:r>
              <a:rPr lang="en-CA" dirty="0"/>
              <a:t>Bachelor of Landscape Architecture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4050834"/>
            <a:ext cx="5826719" cy="1096899"/>
          </a:xfrm>
        </p:spPr>
        <p:txBody>
          <a:bodyPr/>
          <a:lstStyle/>
          <a:p>
            <a:r>
              <a:rPr lang="en-CA" dirty="0"/>
              <a:t>Academic Information Session</a:t>
            </a:r>
          </a:p>
        </p:txBody>
      </p:sp>
    </p:spTree>
    <p:extLst>
      <p:ext uri="{BB962C8B-B14F-4D97-AF65-F5344CB8AC3E}">
        <p14:creationId xmlns:p14="http://schemas.microsoft.com/office/powerpoint/2010/main" val="22190184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Take Away Tips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700808"/>
            <a:ext cx="6347714" cy="434055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Network</a:t>
            </a:r>
          </a:p>
          <a:p>
            <a:pPr lvl="1"/>
            <a:r>
              <a:rPr lang="en-US" dirty="0"/>
              <a:t>Make connections with not only students,  but faculty,  staff and alumni.</a:t>
            </a:r>
          </a:p>
          <a:p>
            <a:r>
              <a:rPr lang="en-US" dirty="0"/>
              <a:t>Ask for help</a:t>
            </a:r>
          </a:p>
          <a:p>
            <a:pPr lvl="1"/>
            <a:r>
              <a:rPr lang="en-US" dirty="0"/>
              <a:t>Course selection, job searching, if you are struggling etc.</a:t>
            </a:r>
          </a:p>
          <a:p>
            <a:r>
              <a:rPr lang="en-US" dirty="0"/>
              <a:t>Take Advantage of Resources</a:t>
            </a:r>
          </a:p>
          <a:p>
            <a:pPr lvl="1"/>
            <a:r>
              <a:rPr lang="en-US" dirty="0"/>
              <a:t>Chances are, we have a resource for you!</a:t>
            </a:r>
          </a:p>
          <a:p>
            <a:r>
              <a:rPr lang="en-US" dirty="0"/>
              <a:t>Explore Opportunities </a:t>
            </a:r>
          </a:p>
          <a:p>
            <a:pPr lvl="1"/>
            <a:r>
              <a:rPr lang="en-US" dirty="0"/>
              <a:t>Build your marketable skills through various opportunities to get involved.</a:t>
            </a:r>
          </a:p>
          <a:p>
            <a:r>
              <a:rPr lang="en-US" dirty="0"/>
              <a:t>Reflect</a:t>
            </a:r>
          </a:p>
          <a:p>
            <a:pPr lvl="1"/>
            <a:r>
              <a:rPr lang="en-US" dirty="0"/>
              <a:t>Take the time to think about what you are learning; what skills are you taking away for future employment?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736551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Helpful Websites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65760" indent="-283464">
              <a:buFont typeface="Wingdings 2"/>
              <a:buChar char=""/>
              <a:defRPr/>
            </a:pPr>
            <a:r>
              <a:rPr lang="en-US" dirty="0"/>
              <a:t>Program Counsellor Website: </a:t>
            </a:r>
            <a:r>
              <a:rPr lang="en-US" dirty="0">
                <a:hlinkClick r:id="rId2"/>
              </a:rPr>
              <a:t>www.uoguelph.ca/bla</a:t>
            </a:r>
            <a:endParaRPr lang="en-US" dirty="0"/>
          </a:p>
          <a:p>
            <a:pPr marL="365760" indent="-283464">
              <a:buFont typeface="Wingdings 2"/>
              <a:buChar char=""/>
              <a:defRPr/>
            </a:pPr>
            <a:r>
              <a:rPr lang="en-US" dirty="0"/>
              <a:t>SFOAC Website: </a:t>
            </a:r>
            <a:r>
              <a:rPr lang="en-US" dirty="0">
                <a:hlinkClick r:id="rId3"/>
              </a:rPr>
              <a:t>http://aggies.ca/</a:t>
            </a:r>
            <a:endParaRPr lang="en-US" dirty="0"/>
          </a:p>
          <a:p>
            <a:pPr marL="365760" indent="-283464">
              <a:buFont typeface="Wingdings 2"/>
              <a:buChar char=""/>
              <a:defRPr/>
            </a:pPr>
            <a:r>
              <a:rPr lang="en-US" dirty="0"/>
              <a:t>SEDRD: </a:t>
            </a:r>
            <a:r>
              <a:rPr lang="en-US" dirty="0">
                <a:hlinkClick r:id="rId4"/>
              </a:rPr>
              <a:t>https://www.uoguelph.ca/sedrd/</a:t>
            </a:r>
            <a:endParaRPr lang="en-US" dirty="0"/>
          </a:p>
          <a:p>
            <a:pPr marL="365760" indent="-283464">
              <a:buFont typeface="Wingdings 2"/>
              <a:buChar char=""/>
              <a:defRPr/>
            </a:pPr>
            <a:r>
              <a:rPr lang="en-US" dirty="0"/>
              <a:t>Counselling Services: </a:t>
            </a:r>
            <a:r>
              <a:rPr lang="en-US" dirty="0">
                <a:hlinkClick r:id="rId5"/>
              </a:rPr>
              <a:t>https://wellness.uoguelph.ca/counselling/</a:t>
            </a:r>
            <a:endParaRPr lang="en-US" dirty="0"/>
          </a:p>
          <a:p>
            <a:pPr marL="365760" indent="-283464">
              <a:buFont typeface="Wingdings 2"/>
              <a:buChar char=""/>
              <a:defRPr/>
            </a:pPr>
            <a:r>
              <a:rPr lang="en-US" dirty="0"/>
              <a:t>Student Accessibility Services: </a:t>
            </a:r>
            <a:r>
              <a:rPr lang="en-US" dirty="0">
                <a:hlinkClick r:id="rId6"/>
              </a:rPr>
              <a:t>https://wellness.uoguelph.ca/accessibility/</a:t>
            </a:r>
            <a:endParaRPr lang="en-US" dirty="0"/>
          </a:p>
          <a:p>
            <a:pPr marL="365760" indent="-283464">
              <a:buFont typeface="Wingdings 2"/>
              <a:buChar char=""/>
              <a:defRPr/>
            </a:pPr>
            <a:r>
              <a:rPr lang="en-US" dirty="0"/>
              <a:t>CSA: </a:t>
            </a:r>
            <a:r>
              <a:rPr lang="en-US" dirty="0">
                <a:hlinkClick r:id="rId7"/>
              </a:rPr>
              <a:t>www.csaonline.ca</a:t>
            </a:r>
            <a:r>
              <a:rPr lang="en-US" dirty="0"/>
              <a:t> </a:t>
            </a:r>
          </a:p>
          <a:p>
            <a:pPr marL="365760" indent="-283464">
              <a:buFont typeface="Wingdings 2"/>
              <a:buChar char=""/>
              <a:defRPr/>
            </a:pPr>
            <a:r>
              <a:rPr lang="en-US" dirty="0"/>
              <a:t>Learning Commons: </a:t>
            </a:r>
            <a:r>
              <a:rPr lang="en-US" dirty="0">
                <a:hlinkClick r:id="rId8"/>
              </a:rPr>
              <a:t>https://learningcommons.lib.uoguelph.ca/</a:t>
            </a:r>
            <a:endParaRPr lang="en-US" dirty="0"/>
          </a:p>
          <a:p>
            <a:pPr marL="365760" indent="-283464">
              <a:buFont typeface="Wingdings 2"/>
              <a:buChar char=""/>
              <a:defRPr/>
            </a:pPr>
            <a:r>
              <a:rPr lang="en-US" dirty="0"/>
              <a:t>Career Services: </a:t>
            </a:r>
            <a:r>
              <a:rPr lang="en-US" dirty="0">
                <a:hlinkClick r:id="rId9"/>
              </a:rPr>
              <a:t>https://www.recruitguelph.ca/cecs/</a:t>
            </a:r>
            <a:endParaRPr lang="en-US" dirty="0"/>
          </a:p>
          <a:p>
            <a:pPr marL="365760" indent="-283464">
              <a:buFont typeface="Wingdings 2"/>
              <a:buChar char=""/>
              <a:defRPr/>
            </a:pPr>
            <a:r>
              <a:rPr lang="en-US" dirty="0"/>
              <a:t>The Cannon: </a:t>
            </a:r>
            <a:r>
              <a:rPr lang="en-US" dirty="0">
                <a:hlinkClick r:id="rId10"/>
              </a:rPr>
              <a:t>www.thecannon.ca</a:t>
            </a:r>
            <a:r>
              <a:rPr lang="en-US" dirty="0"/>
              <a:t>  </a:t>
            </a:r>
          </a:p>
          <a:p>
            <a:pPr marL="365760" indent="-283464">
              <a:buFont typeface="Wingdings 2"/>
              <a:buChar char=""/>
              <a:defRPr/>
            </a:pPr>
            <a:r>
              <a:rPr lang="en-US" dirty="0"/>
              <a:t>Athletics: </a:t>
            </a:r>
            <a:r>
              <a:rPr lang="en-US" dirty="0">
                <a:hlinkClick r:id="rId11"/>
              </a:rPr>
              <a:t>http://gryphons.ca/</a:t>
            </a:r>
            <a:endParaRPr lang="en-US" dirty="0"/>
          </a:p>
          <a:p>
            <a:pPr marL="365760" indent="-283464">
              <a:buFont typeface="Wingdings 2"/>
              <a:buChar char=""/>
              <a:defRPr/>
            </a:pPr>
            <a:r>
              <a:rPr lang="en-US" dirty="0"/>
              <a:t>Experiential Learning Opportunities: </a:t>
            </a:r>
            <a:r>
              <a:rPr lang="en-US" dirty="0">
                <a:hlinkClick r:id="rId12"/>
              </a:rPr>
              <a:t>https://experienceguelph.ca/home.htm</a:t>
            </a:r>
            <a:r>
              <a:rPr lang="en-US" dirty="0"/>
              <a:t> </a:t>
            </a:r>
            <a:endParaRPr lang="en-CA" dirty="0"/>
          </a:p>
          <a:p>
            <a:pPr marL="365760" indent="-283464">
              <a:buFont typeface="Wingdings 2"/>
              <a:buChar char=""/>
              <a:defRPr/>
            </a:pPr>
            <a:endParaRPr 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397546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That Melinda Sure is Helpful…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791" y="1772816"/>
            <a:ext cx="6347714" cy="3880773"/>
          </a:xfrm>
        </p:spPr>
        <p:txBody>
          <a:bodyPr/>
          <a:lstStyle/>
          <a:p>
            <a:pPr marL="365760" indent="-283464">
              <a:buFont typeface="Wingdings 2"/>
              <a:buChar char=""/>
              <a:defRPr/>
            </a:pPr>
            <a:r>
              <a:rPr lang="en-US" dirty="0"/>
              <a:t>Office Location: Her Basement </a:t>
            </a:r>
            <a:r>
              <a:rPr lang="en-US" dirty="0">
                <a:sym typeface="Wingdings" panose="05000000000000000000" pitchFamily="2" charset="2"/>
              </a:rPr>
              <a:t></a:t>
            </a:r>
          </a:p>
          <a:p>
            <a:pPr marL="765810" lvl="1" indent="-283464">
              <a:buFont typeface="Wingdings 2"/>
              <a:buChar char=""/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Our physical office is closed and we are working remotely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65760" indent="-283464">
              <a:buFont typeface="Wingdings 2"/>
              <a:buChar char=""/>
              <a:defRPr/>
            </a:pPr>
            <a:r>
              <a:rPr lang="en-US" dirty="0"/>
              <a:t>Availability:</a:t>
            </a:r>
          </a:p>
          <a:p>
            <a:pPr marL="640080" lvl="1" indent="-237744">
              <a:buFont typeface="Verdana"/>
              <a:buChar char="◦"/>
              <a:defRPr/>
            </a:pPr>
            <a:r>
              <a:rPr lang="en-US" dirty="0"/>
              <a:t>Typically 8am – 4pm Monday to Friday</a:t>
            </a:r>
          </a:p>
          <a:p>
            <a:pPr marL="360000" lvl="1" indent="-237744">
              <a:buNone/>
              <a:defRPr/>
            </a:pPr>
            <a:r>
              <a:rPr lang="en-US" dirty="0"/>
              <a:t>Virtual Drop In Hours run on Teams this week and next week </a:t>
            </a:r>
          </a:p>
          <a:p>
            <a:pPr marL="360000" lvl="1" indent="-237744">
              <a:buNone/>
              <a:defRPr/>
            </a:pPr>
            <a:r>
              <a:rPr lang="en-US" dirty="0"/>
              <a:t>After Sept 18th, I will note how to contact me (virtual drop in hours are a trial offering!)</a:t>
            </a:r>
          </a:p>
          <a:p>
            <a:pPr marL="360000" lvl="1" indent="-237744">
              <a:buNone/>
              <a:defRPr/>
            </a:pPr>
            <a:endParaRPr lang="en-US" dirty="0"/>
          </a:p>
          <a:p>
            <a:pPr marL="360000" lvl="1" indent="-237744">
              <a:buNone/>
              <a:defRPr/>
            </a:pPr>
            <a:r>
              <a:rPr lang="en-US" dirty="0"/>
              <a:t>Email: mavanryn@uoguelph.ca</a:t>
            </a:r>
          </a:p>
        </p:txBody>
      </p:sp>
      <p:pic>
        <p:nvPicPr>
          <p:cNvPr id="4" name="Picture 6" descr="Johnston From Below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4808" y="4365104"/>
            <a:ext cx="2678011" cy="1976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11874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Who Am I?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36912"/>
          </a:xfrm>
        </p:spPr>
        <p:txBody>
          <a:bodyPr/>
          <a:lstStyle/>
          <a:p>
            <a:r>
              <a:rPr lang="en-CA" dirty="0"/>
              <a:t>Melinda </a:t>
            </a:r>
            <a:r>
              <a:rPr lang="en-CA" dirty="0" err="1"/>
              <a:t>Vanryn</a:t>
            </a:r>
            <a:r>
              <a:rPr lang="en-CA" dirty="0"/>
              <a:t> - Program Counsellor</a:t>
            </a:r>
          </a:p>
          <a:p>
            <a:pPr marL="640080" lvl="1" indent="-237744">
              <a:buFont typeface="Verdana"/>
              <a:buChar char="◦"/>
              <a:defRPr/>
            </a:pPr>
            <a:r>
              <a:rPr lang="en-US" dirty="0"/>
              <a:t>First point of contact </a:t>
            </a:r>
          </a:p>
          <a:p>
            <a:pPr marL="640080" lvl="1" indent="-237744">
              <a:buFont typeface="Verdana"/>
              <a:buChar char="◦"/>
              <a:defRPr/>
            </a:pPr>
            <a:r>
              <a:rPr lang="en-US" dirty="0"/>
              <a:t>General policy help</a:t>
            </a:r>
          </a:p>
          <a:p>
            <a:pPr marL="640080" lvl="1" indent="-237744">
              <a:buFont typeface="Verdana"/>
              <a:buChar char="◦"/>
              <a:defRPr/>
            </a:pPr>
            <a:r>
              <a:rPr lang="en-US" dirty="0"/>
              <a:t>Course schedule difficulties </a:t>
            </a:r>
          </a:p>
          <a:p>
            <a:pPr marL="640080" lvl="1" indent="-237744">
              <a:buFont typeface="Verdana"/>
              <a:buChar char="◦"/>
              <a:defRPr/>
            </a:pPr>
            <a:r>
              <a:rPr lang="en-US" dirty="0"/>
              <a:t>Missed time (long term sickness)</a:t>
            </a:r>
          </a:p>
          <a:p>
            <a:pPr marL="640080" lvl="1" indent="-237744">
              <a:buFont typeface="Verdana"/>
              <a:buChar char="◦"/>
              <a:defRPr/>
            </a:pPr>
            <a:r>
              <a:rPr lang="en-US" dirty="0"/>
              <a:t>Missed final exams </a:t>
            </a:r>
          </a:p>
          <a:p>
            <a:pPr lvl="1"/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70225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Being Informed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Undergraduate Calendar</a:t>
            </a:r>
          </a:p>
          <a:p>
            <a:pPr lvl="1"/>
            <a:r>
              <a:rPr lang="en-CA" dirty="0"/>
              <a:t>Polices, degree requirements, dates, course information etc.</a:t>
            </a:r>
          </a:p>
          <a:p>
            <a:r>
              <a:rPr lang="en-CA" dirty="0" err="1"/>
              <a:t>Listservs</a:t>
            </a:r>
            <a:endParaRPr lang="en-CA" dirty="0"/>
          </a:p>
          <a:p>
            <a:pPr lvl="1"/>
            <a:r>
              <a:rPr lang="en-CA" dirty="0"/>
              <a:t>Emails from me, SFOAC, Diana and Registrar’s Office.</a:t>
            </a:r>
          </a:p>
          <a:p>
            <a:r>
              <a:rPr lang="en-CA" dirty="0"/>
              <a:t>Websites</a:t>
            </a:r>
          </a:p>
          <a:p>
            <a:pPr lvl="1"/>
            <a:r>
              <a:rPr lang="en-CA" dirty="0"/>
              <a:t>Search bar on uogueph.ca</a:t>
            </a:r>
          </a:p>
          <a:p>
            <a:pPr lvl="1"/>
            <a:r>
              <a:rPr lang="en-US" dirty="0"/>
              <a:t>https://oac-program-counselling.uoguelph.ca/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69714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Being Informed by People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Martin Holland</a:t>
            </a:r>
          </a:p>
          <a:p>
            <a:pPr lvl="1"/>
            <a:r>
              <a:rPr lang="en-CA" dirty="0"/>
              <a:t>Specialist for your degree program</a:t>
            </a:r>
          </a:p>
          <a:p>
            <a:r>
              <a:rPr lang="en-CA" dirty="0"/>
              <a:t>Diana </a:t>
            </a:r>
            <a:r>
              <a:rPr lang="en-CA" dirty="0" err="1"/>
              <a:t>Foolen</a:t>
            </a:r>
            <a:endParaRPr lang="en-CA" dirty="0"/>
          </a:p>
          <a:p>
            <a:pPr lvl="1"/>
            <a:r>
              <a:rPr lang="en-US" dirty="0"/>
              <a:t>Jack of all trades; will get you the information you need or point you in the right direction</a:t>
            </a:r>
          </a:p>
          <a:p>
            <a:r>
              <a:rPr lang="en-CA" dirty="0"/>
              <a:t>NOT your friends</a:t>
            </a:r>
          </a:p>
          <a:p>
            <a:pPr lvl="1"/>
            <a:r>
              <a:rPr lang="en-CA" dirty="0"/>
              <a:t>They are great people, but sometimes are not correctly informed.</a:t>
            </a:r>
          </a:p>
          <a:p>
            <a:pPr lvl="1"/>
            <a:endParaRPr lang="en-US" dirty="0"/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12076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Program/Academic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Best. Help. Ever.</a:t>
            </a:r>
          </a:p>
        </p:txBody>
      </p:sp>
    </p:spTree>
    <p:extLst>
      <p:ext uri="{BB962C8B-B14F-4D97-AF65-F5344CB8AC3E}">
        <p14:creationId xmlns:p14="http://schemas.microsoft.com/office/powerpoint/2010/main" val="1830154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D75D1-BB32-4D49-A806-48BB31140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CBD57A-D326-4EEF-B2F9-1A5B6C4B3A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Confirm you have no conflicts NOW!</a:t>
            </a:r>
          </a:p>
          <a:p>
            <a:pPr lvl="1"/>
            <a:r>
              <a:rPr lang="en-US" dirty="0"/>
              <a:t>Note how long some labs/lectures are</a:t>
            </a:r>
          </a:p>
          <a:p>
            <a:r>
              <a:rPr lang="en-US" dirty="0"/>
              <a:t>Why do some of my classes still say times are TBD?</a:t>
            </a:r>
          </a:p>
          <a:p>
            <a:pPr lvl="1"/>
            <a:r>
              <a:rPr lang="en-US" dirty="0"/>
              <a:t>Distance Education (DE) vs. Asynchronous</a:t>
            </a:r>
          </a:p>
          <a:p>
            <a:r>
              <a:rPr lang="en-US" dirty="0"/>
              <a:t>Do I need to “attend” synchronous courses?</a:t>
            </a:r>
          </a:p>
          <a:p>
            <a:pPr lvl="1"/>
            <a:r>
              <a:rPr lang="en-US" dirty="0"/>
              <a:t>Read outlines carefully to see what the requirements and resources are for each course</a:t>
            </a:r>
          </a:p>
          <a:p>
            <a:r>
              <a:rPr lang="en-US" dirty="0"/>
              <a:t>I don’t have a scheduled exam. Is that normal?</a:t>
            </a:r>
          </a:p>
          <a:p>
            <a:pPr lvl="1"/>
            <a:r>
              <a:rPr lang="en-US" dirty="0"/>
              <a:t>Alternates to exams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https://www.uoguelph.ca/registrar/f20courses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170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What’s with all the Acronyms?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628800"/>
            <a:ext cx="6347714" cy="4824536"/>
          </a:xfrm>
        </p:spPr>
        <p:txBody>
          <a:bodyPr>
            <a:normAutofit fontScale="92500" lnSpcReduction="20000"/>
          </a:bodyPr>
          <a:lstStyle/>
          <a:p>
            <a:r>
              <a:rPr lang="en-CA" dirty="0"/>
              <a:t>OAC is Ontario Agricultural College</a:t>
            </a:r>
          </a:p>
          <a:p>
            <a:pPr lvl="1"/>
            <a:r>
              <a:rPr lang="en-CA" dirty="0"/>
              <a:t>The college you are associated with</a:t>
            </a:r>
          </a:p>
          <a:p>
            <a:r>
              <a:rPr lang="en-CA" dirty="0"/>
              <a:t>BLA is your degree program</a:t>
            </a:r>
          </a:p>
          <a:p>
            <a:pPr lvl="1"/>
            <a:r>
              <a:rPr lang="en-CA" dirty="0"/>
              <a:t>This is what will be after your name when you graduate</a:t>
            </a:r>
          </a:p>
          <a:p>
            <a:r>
              <a:rPr lang="en-CA" dirty="0"/>
              <a:t>SEDRD is the School of Environmental Design and Rural Development</a:t>
            </a:r>
          </a:p>
          <a:p>
            <a:pPr lvl="1"/>
            <a:r>
              <a:rPr lang="en-CA" dirty="0"/>
              <a:t>The department you are associated with</a:t>
            </a:r>
          </a:p>
          <a:p>
            <a:r>
              <a:rPr lang="en-CA" dirty="0"/>
              <a:t>LC is the Learning Commons</a:t>
            </a:r>
          </a:p>
          <a:p>
            <a:pPr lvl="1"/>
            <a:r>
              <a:rPr lang="en-CA" dirty="0"/>
              <a:t>In the library; offers writing, research, exam help</a:t>
            </a:r>
          </a:p>
          <a:p>
            <a:r>
              <a:rPr lang="en-CA" dirty="0"/>
              <a:t>SAS is Student Accessibilities Services </a:t>
            </a:r>
          </a:p>
          <a:p>
            <a:pPr lvl="1"/>
            <a:r>
              <a:rPr lang="en-CA" dirty="0"/>
              <a:t>Offers services for students with disabilities</a:t>
            </a:r>
          </a:p>
          <a:p>
            <a:r>
              <a:rPr lang="en-CA" dirty="0"/>
              <a:t>SLG is Supported Learning Groups</a:t>
            </a:r>
          </a:p>
          <a:p>
            <a:pPr lvl="1"/>
            <a:r>
              <a:rPr lang="en-CA" dirty="0"/>
              <a:t>Small group learning environments for select courses</a:t>
            </a:r>
          </a:p>
          <a:p>
            <a:r>
              <a:rPr lang="en-CA" dirty="0"/>
              <a:t>TA is Teaching Assistant</a:t>
            </a:r>
          </a:p>
          <a:p>
            <a:pPr lvl="1"/>
            <a:r>
              <a:rPr lang="en-CA" dirty="0"/>
              <a:t>Work with instructors to help students with specific courses</a:t>
            </a:r>
          </a:p>
          <a:p>
            <a:pPr lvl="1"/>
            <a:endParaRPr lang="en-CA" dirty="0"/>
          </a:p>
          <a:p>
            <a:pPr marL="365760" lvl="1" indent="0">
              <a:buNone/>
            </a:pPr>
            <a:endParaRPr lang="en-CA" dirty="0"/>
          </a:p>
          <a:p>
            <a:pPr lvl="1"/>
            <a:endParaRPr lang="en-CA" dirty="0"/>
          </a:p>
          <a:p>
            <a:pPr lvl="1"/>
            <a:endParaRPr lang="en-CA" dirty="0"/>
          </a:p>
          <a:p>
            <a:pPr marL="365760" lvl="1" indent="0">
              <a:buNone/>
            </a:pPr>
            <a:endParaRPr lang="en-CA" dirty="0"/>
          </a:p>
          <a:p>
            <a:pPr marL="365760" lvl="1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86402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Really? There are more?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/>
              <a:t>FA is Faculty Advisor</a:t>
            </a:r>
          </a:p>
          <a:p>
            <a:pPr lvl="1"/>
            <a:r>
              <a:rPr lang="en-CA" dirty="0"/>
              <a:t>Faculty member who is an expert in your major; you have no major, but Martin is your expert for BLA.</a:t>
            </a:r>
          </a:p>
          <a:p>
            <a:r>
              <a:rPr lang="en-CA" dirty="0"/>
              <a:t>CIP is Centre for International Programs</a:t>
            </a:r>
          </a:p>
          <a:p>
            <a:pPr lvl="1"/>
            <a:r>
              <a:rPr lang="en-CA" dirty="0"/>
              <a:t>Department responsible for exchange</a:t>
            </a:r>
          </a:p>
          <a:p>
            <a:r>
              <a:rPr lang="en-CA" dirty="0"/>
              <a:t>CECS is Coop and Career Services</a:t>
            </a:r>
          </a:p>
          <a:p>
            <a:pPr lvl="1"/>
            <a:r>
              <a:rPr lang="en-CA" dirty="0"/>
              <a:t>Runs job fairs, mock interviews, resume writing help</a:t>
            </a:r>
          </a:p>
          <a:p>
            <a:r>
              <a:rPr lang="en-CA" dirty="0"/>
              <a:t>LASS is Landscape Architecture Student Society</a:t>
            </a:r>
          </a:p>
          <a:p>
            <a:pPr lvl="1"/>
            <a:r>
              <a:rPr lang="en-CA" dirty="0"/>
              <a:t>Your degree program student government</a:t>
            </a:r>
          </a:p>
          <a:p>
            <a:r>
              <a:rPr lang="en-CA" dirty="0"/>
              <a:t>SFOAC is Student Federation of the Ontario Agricultural College</a:t>
            </a:r>
          </a:p>
          <a:p>
            <a:pPr lvl="1"/>
            <a:r>
              <a:rPr lang="en-CA" dirty="0"/>
              <a:t>Your college student government</a:t>
            </a:r>
          </a:p>
          <a:p>
            <a:r>
              <a:rPr lang="en-CA" dirty="0"/>
              <a:t>CSA is Central Student Association</a:t>
            </a:r>
          </a:p>
          <a:p>
            <a:pPr lvl="1"/>
            <a:r>
              <a:rPr lang="en-CA" dirty="0"/>
              <a:t>Your university student government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809191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Important 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Last day to add classes:</a:t>
            </a:r>
          </a:p>
          <a:p>
            <a:pPr lvl="1"/>
            <a:r>
              <a:rPr lang="en-CA" dirty="0"/>
              <a:t>September 18</a:t>
            </a:r>
            <a:r>
              <a:rPr lang="en-CA" baseline="30000" dirty="0"/>
              <a:t>th</a:t>
            </a:r>
            <a:endParaRPr lang="en-CA" dirty="0"/>
          </a:p>
          <a:p>
            <a:r>
              <a:rPr lang="en-CA" dirty="0"/>
              <a:t>Last day to drop classes (Last Class Day):</a:t>
            </a:r>
          </a:p>
          <a:p>
            <a:pPr lvl="1"/>
            <a:r>
              <a:rPr lang="en-CA" dirty="0"/>
              <a:t>December 4</a:t>
            </a:r>
            <a:r>
              <a:rPr lang="en-CA" baseline="30000" dirty="0"/>
              <a:t>th</a:t>
            </a:r>
            <a:r>
              <a:rPr lang="en-CA" dirty="0"/>
              <a:t> </a:t>
            </a:r>
          </a:p>
          <a:p>
            <a:r>
              <a:rPr lang="en-CA" dirty="0"/>
              <a:t>All dates:</a:t>
            </a:r>
          </a:p>
          <a:p>
            <a:pPr lvl="1"/>
            <a:r>
              <a:rPr lang="en-CA" dirty="0">
                <a:hlinkClick r:id="rId2" action="ppaction://hlinkfile"/>
              </a:rPr>
              <a:t>https://www.uoguelph.ca/registrar/calendars/undergraduate/current/c03/index.shtml</a:t>
            </a:r>
            <a:endParaRPr lang="en-CA" dirty="0"/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8768648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556</TotalTime>
  <Words>739</Words>
  <Application>Microsoft Office PowerPoint</Application>
  <PresentationFormat>On-screen Show (4:3)</PresentationFormat>
  <Paragraphs>108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Trebuchet MS</vt:lpstr>
      <vt:lpstr>Verdana</vt:lpstr>
      <vt:lpstr>Wingdings 2</vt:lpstr>
      <vt:lpstr>Wingdings 3</vt:lpstr>
      <vt:lpstr>Facet</vt:lpstr>
      <vt:lpstr>Bachelor of Landscape Architecture</vt:lpstr>
      <vt:lpstr>Who Am I? </vt:lpstr>
      <vt:lpstr>Being Informed </vt:lpstr>
      <vt:lpstr>Being Informed by People </vt:lpstr>
      <vt:lpstr>Program/Academic Evaluation</vt:lpstr>
      <vt:lpstr>Course Notes</vt:lpstr>
      <vt:lpstr>What’s with all the Acronyms?</vt:lpstr>
      <vt:lpstr>Really? There are more?</vt:lpstr>
      <vt:lpstr>Important Dates</vt:lpstr>
      <vt:lpstr>Take Away Tips</vt:lpstr>
      <vt:lpstr>Helpful Websites</vt:lpstr>
      <vt:lpstr>That Melinda Sure is Helpful…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Bachelor of Science in Agriculture</dc:title>
  <dc:creator>Melinda</dc:creator>
  <cp:lastModifiedBy>Melinda Vanryn</cp:lastModifiedBy>
  <cp:revision>42</cp:revision>
  <cp:lastPrinted>2016-09-06T20:07:10Z</cp:lastPrinted>
  <dcterms:created xsi:type="dcterms:W3CDTF">2016-04-05T14:03:49Z</dcterms:created>
  <dcterms:modified xsi:type="dcterms:W3CDTF">2020-09-02T14:00:02Z</dcterms:modified>
</cp:coreProperties>
</file>