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76" r:id="rId4"/>
    <p:sldId id="258" r:id="rId5"/>
    <p:sldId id="259" r:id="rId6"/>
    <p:sldId id="263" r:id="rId7"/>
    <p:sldId id="264" r:id="rId8"/>
    <p:sldId id="267" r:id="rId9"/>
    <p:sldId id="272" r:id="rId10"/>
    <p:sldId id="277" r:id="rId11"/>
    <p:sldId id="273" r:id="rId12"/>
    <p:sldId id="260" r:id="rId13"/>
    <p:sldId id="261" r:id="rId14"/>
    <p:sldId id="262" r:id="rId15"/>
    <p:sldId id="266" r:id="rId16"/>
    <p:sldId id="274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568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62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988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031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698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8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312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287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073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00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312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3254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639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474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777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59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2A64B-CF8F-44BF-BD2A-65E5004A48E2}" type="datetimeFigureOut">
              <a:rPr lang="en-CA" smtClean="0"/>
              <a:t>2021-09-07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0A7B2CF-30FA-4A0F-B753-4025154292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38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oguelph.ca/registrar/calendars/undergraduate/current/c03/index.s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cruitguelph.ca/cecs/" TargetMode="External"/><Relationship Id="rId3" Type="http://schemas.openxmlformats.org/officeDocument/2006/relationships/hyperlink" Target="http://aggies.ca/" TargetMode="External"/><Relationship Id="rId7" Type="http://schemas.openxmlformats.org/officeDocument/2006/relationships/hyperlink" Target="https://learningcommons.lib.uoguelph.ca/" TargetMode="External"/><Relationship Id="rId2" Type="http://schemas.openxmlformats.org/officeDocument/2006/relationships/hyperlink" Target="https://oac-program-counselling.uoguelph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aonline.ca/" TargetMode="External"/><Relationship Id="rId11" Type="http://schemas.openxmlformats.org/officeDocument/2006/relationships/hyperlink" Target="https://experienceguelph.ca/home.htm" TargetMode="External"/><Relationship Id="rId5" Type="http://schemas.openxmlformats.org/officeDocument/2006/relationships/hyperlink" Target="https://wellness.uoguelph.ca/accessibility/" TargetMode="External"/><Relationship Id="rId10" Type="http://schemas.openxmlformats.org/officeDocument/2006/relationships/hyperlink" Target="http://gryphons.ca/" TargetMode="External"/><Relationship Id="rId4" Type="http://schemas.openxmlformats.org/officeDocument/2006/relationships/hyperlink" Target="https://wellness.uoguelph.ca/counselling/" TargetMode="External"/><Relationship Id="rId9" Type="http://schemas.openxmlformats.org/officeDocument/2006/relationships/hyperlink" Target="http://www.thecannon.c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oac-program-counselling.uoguelph.ca/contact/bscagr-contac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8560" y="476672"/>
            <a:ext cx="7954030" cy="3329581"/>
          </a:xfrm>
        </p:spPr>
        <p:txBody>
          <a:bodyPr/>
          <a:lstStyle/>
          <a:p>
            <a:r>
              <a:rPr lang="en-CA" sz="5400" dirty="0"/>
              <a:t>Bachelor of Science in Agriculture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9490" y="4005064"/>
            <a:ext cx="5826719" cy="1096899"/>
          </a:xfrm>
        </p:spPr>
        <p:txBody>
          <a:bodyPr>
            <a:normAutofit/>
          </a:bodyPr>
          <a:lstStyle/>
          <a:p>
            <a:r>
              <a:rPr lang="en-CA" sz="2400" dirty="0"/>
              <a:t>Virtual Academic Information Session</a:t>
            </a:r>
          </a:p>
        </p:txBody>
      </p:sp>
    </p:spTree>
    <p:extLst>
      <p:ext uri="{BB962C8B-B14F-4D97-AF65-F5344CB8AC3E}">
        <p14:creationId xmlns:p14="http://schemas.microsoft.com/office/powerpoint/2010/main" val="2219018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D572E-1F6C-4D0E-B62C-4AC140AE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SFOAC (Student Federation of the Ontario Agricultural College)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36327-91DC-4AB3-B794-107968F0B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Will send listserv emails with information</a:t>
            </a:r>
          </a:p>
          <a:p>
            <a:r>
              <a:rPr lang="en-CA" dirty="0"/>
              <a:t>Plan events for all OAC students</a:t>
            </a:r>
          </a:p>
          <a:p>
            <a:r>
              <a:rPr lang="en-CA" dirty="0"/>
              <a:t>Website: aggies.ca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1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My Progress and Planning Tools on </a:t>
            </a:r>
            <a:r>
              <a:rPr lang="en-CA" dirty="0" err="1"/>
              <a:t>WebAdvisor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Very helpful!</a:t>
            </a:r>
          </a:p>
          <a:p>
            <a:r>
              <a:rPr lang="en-CA" dirty="0"/>
              <a:t>A few quirks (e.g. never look at the Progress bar; it’s always incorrect!). </a:t>
            </a:r>
          </a:p>
        </p:txBody>
      </p:sp>
    </p:spTree>
    <p:extLst>
      <p:ext uri="{BB962C8B-B14F-4D97-AF65-F5344CB8AC3E}">
        <p14:creationId xmlns:p14="http://schemas.microsoft.com/office/powerpoint/2010/main" val="1204286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Why is the University Structure so Confusing?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University is founded on colleges including OAC.</a:t>
            </a:r>
          </a:p>
          <a:p>
            <a:r>
              <a:rPr lang="en-CA" dirty="0"/>
              <a:t>Programs/Majors are associated with colleges.</a:t>
            </a:r>
          </a:p>
          <a:p>
            <a:r>
              <a:rPr lang="en-CA" dirty="0"/>
              <a:t>Some scholarships/bursaries are too.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641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What’s with all the Acronyms?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75252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OAC is Ontario Agricultural College</a:t>
            </a:r>
          </a:p>
          <a:p>
            <a:pPr lvl="1"/>
            <a:r>
              <a:rPr lang="en-CA" dirty="0"/>
              <a:t>The college you are associated with</a:t>
            </a:r>
          </a:p>
          <a:p>
            <a:r>
              <a:rPr lang="en-CA" dirty="0"/>
              <a:t>B.Sc.(</a:t>
            </a:r>
            <a:r>
              <a:rPr lang="en-CA" dirty="0" err="1"/>
              <a:t>Agr</a:t>
            </a:r>
            <a:r>
              <a:rPr lang="en-CA" dirty="0"/>
              <a:t>.) is your degree program (or BSAG)</a:t>
            </a:r>
          </a:p>
          <a:p>
            <a:pPr lvl="1"/>
            <a:r>
              <a:rPr lang="en-CA" dirty="0"/>
              <a:t>This is what will be after your name when you graduate</a:t>
            </a:r>
          </a:p>
          <a:p>
            <a:r>
              <a:rPr lang="en-CA" dirty="0"/>
              <a:t>LC is the Learning Commons</a:t>
            </a:r>
          </a:p>
          <a:p>
            <a:pPr lvl="1"/>
            <a:r>
              <a:rPr lang="en-CA" dirty="0"/>
              <a:t>In the library; offers writing, research, exam help</a:t>
            </a:r>
          </a:p>
          <a:p>
            <a:r>
              <a:rPr lang="en-CA" dirty="0"/>
              <a:t>SAS is Student Accessibilities Services </a:t>
            </a:r>
          </a:p>
          <a:p>
            <a:pPr lvl="1"/>
            <a:r>
              <a:rPr lang="en-CA" dirty="0"/>
              <a:t>Offers services for students with disabilities</a:t>
            </a:r>
          </a:p>
          <a:p>
            <a:r>
              <a:rPr lang="en-CA" dirty="0"/>
              <a:t>SLG is Supported Learning Groups</a:t>
            </a:r>
          </a:p>
          <a:p>
            <a:pPr lvl="1"/>
            <a:r>
              <a:rPr lang="en-CA" dirty="0"/>
              <a:t>Small group learning environments for select courses</a:t>
            </a:r>
          </a:p>
          <a:p>
            <a:r>
              <a:rPr lang="en-CA" dirty="0"/>
              <a:t>TA is Teaching Assistant</a:t>
            </a:r>
          </a:p>
          <a:p>
            <a:pPr lvl="1"/>
            <a:r>
              <a:rPr lang="en-CA" dirty="0"/>
              <a:t>Work with instructors to help students with specific courses</a:t>
            </a:r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marL="365760" lvl="1" indent="0">
              <a:buNone/>
            </a:pPr>
            <a:endParaRPr lang="en-CA" dirty="0"/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64026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Really? There are more?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FA is Faculty Advisor</a:t>
            </a:r>
          </a:p>
          <a:p>
            <a:pPr lvl="1"/>
            <a:r>
              <a:rPr lang="en-CA" dirty="0"/>
              <a:t>Faculty member who is an expert in your major</a:t>
            </a:r>
          </a:p>
          <a:p>
            <a:r>
              <a:rPr lang="en-CA" dirty="0"/>
              <a:t>CIP is Centre for International Programs</a:t>
            </a:r>
          </a:p>
          <a:p>
            <a:pPr lvl="1"/>
            <a:r>
              <a:rPr lang="en-CA" dirty="0"/>
              <a:t>Department responsible for exchange</a:t>
            </a:r>
          </a:p>
          <a:p>
            <a:r>
              <a:rPr lang="en-CA" dirty="0"/>
              <a:t>CECS is Coop and Career Services</a:t>
            </a:r>
          </a:p>
          <a:p>
            <a:pPr lvl="1"/>
            <a:r>
              <a:rPr lang="en-CA" dirty="0"/>
              <a:t>Runs job fairs, mock interviews, resume writing help</a:t>
            </a:r>
          </a:p>
          <a:p>
            <a:r>
              <a:rPr lang="en-CA" dirty="0"/>
              <a:t>SFOAC is Student Federation of the Ontario Agricultural College</a:t>
            </a:r>
          </a:p>
          <a:p>
            <a:pPr lvl="1"/>
            <a:r>
              <a:rPr lang="en-CA" dirty="0"/>
              <a:t>Your college student government</a:t>
            </a:r>
          </a:p>
          <a:p>
            <a:r>
              <a:rPr lang="en-CA" dirty="0"/>
              <a:t>CSA is Central Student Association</a:t>
            </a:r>
          </a:p>
          <a:p>
            <a:pPr lvl="1"/>
            <a:r>
              <a:rPr lang="en-CA" dirty="0"/>
              <a:t>Your university student government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0919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Survival Tips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75252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Ask for help.</a:t>
            </a:r>
          </a:p>
          <a:p>
            <a:pPr lvl="1"/>
            <a:r>
              <a:rPr lang="en-CA" dirty="0"/>
              <a:t>I can’t emphasize this enough.</a:t>
            </a:r>
          </a:p>
          <a:p>
            <a:pPr>
              <a:defRPr/>
            </a:pPr>
            <a:r>
              <a:rPr lang="en-US" dirty="0"/>
              <a:t>First day of classes - attend lectures/listen to first lecture</a:t>
            </a:r>
          </a:p>
          <a:p>
            <a:pPr>
              <a:defRPr/>
            </a:pPr>
            <a:r>
              <a:rPr lang="en-US" dirty="0"/>
              <a:t>Course Outlines</a:t>
            </a:r>
          </a:p>
          <a:p>
            <a:pPr lvl="1">
              <a:defRPr/>
            </a:pPr>
            <a:r>
              <a:rPr lang="en-US" dirty="0"/>
              <a:t>Read them! They contain important information concerning lab times, course policies etc.</a:t>
            </a:r>
          </a:p>
          <a:p>
            <a:pPr>
              <a:defRPr/>
            </a:pPr>
            <a:r>
              <a:rPr lang="en-US" dirty="0" err="1"/>
              <a:t>Courselink</a:t>
            </a:r>
            <a:endParaRPr lang="en-US" dirty="0"/>
          </a:p>
          <a:p>
            <a:pPr>
              <a:defRPr/>
            </a:pPr>
            <a:r>
              <a:rPr lang="en-US" dirty="0"/>
              <a:t>Instructors can help you! </a:t>
            </a:r>
          </a:p>
          <a:p>
            <a:pPr>
              <a:defRPr/>
            </a:pPr>
            <a:r>
              <a:rPr lang="en-US" dirty="0"/>
              <a:t>If a class is not going well talk to someone (who?) before the last class day</a:t>
            </a:r>
          </a:p>
          <a:p>
            <a:pPr>
              <a:defRPr/>
            </a:pPr>
            <a:r>
              <a:rPr lang="en-US" dirty="0"/>
              <a:t>Know the academic policies! </a:t>
            </a:r>
          </a:p>
          <a:p>
            <a:pPr lvl="1">
              <a:defRPr/>
            </a:pPr>
            <a:r>
              <a:rPr lang="en-US" dirty="0"/>
              <a:t>For example, the continuation of studies and students rights and responsibilities; summer courses count!</a:t>
            </a:r>
          </a:p>
          <a:p>
            <a:pPr marL="274320" lvl="1" indent="-274320"/>
            <a:endParaRPr lang="en-CA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00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Course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2816"/>
            <a:ext cx="6347714" cy="4752528"/>
          </a:xfrm>
        </p:spPr>
        <p:txBody>
          <a:bodyPr>
            <a:normAutofit/>
          </a:bodyPr>
          <a:lstStyle/>
          <a:p>
            <a:r>
              <a:rPr lang="en-US" dirty="0"/>
              <a:t>Confirm you have no conflicts NOW!</a:t>
            </a:r>
          </a:p>
          <a:p>
            <a:pPr lvl="1"/>
            <a:r>
              <a:rPr lang="en-US" dirty="0"/>
              <a:t>Note how long some labs/lectures are</a:t>
            </a:r>
          </a:p>
          <a:p>
            <a:r>
              <a:rPr lang="en-US" dirty="0"/>
              <a:t>Why do some of my classes still say times are TBD?</a:t>
            </a:r>
          </a:p>
          <a:p>
            <a:pPr lvl="1"/>
            <a:r>
              <a:rPr lang="en-US" dirty="0"/>
              <a:t>Distance Education (DE) vs. Asynchronous vs. Remote</a:t>
            </a:r>
          </a:p>
          <a:p>
            <a:r>
              <a:rPr lang="en-US" dirty="0"/>
              <a:t>Do I need to “attend” synchronous courses?</a:t>
            </a:r>
          </a:p>
          <a:p>
            <a:pPr lvl="1"/>
            <a:r>
              <a:rPr lang="en-US" dirty="0"/>
              <a:t>Read outlines carefully to see what the requirements and resources are for each course</a:t>
            </a:r>
          </a:p>
          <a:p>
            <a:r>
              <a:rPr lang="en-US" dirty="0"/>
              <a:t>I don’t have a scheduled exam. Is that normal?</a:t>
            </a:r>
          </a:p>
          <a:p>
            <a:pPr lvl="1"/>
            <a:r>
              <a:rPr lang="en-US" dirty="0"/>
              <a:t>Alternates to exams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08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day to add classes:</a:t>
            </a:r>
          </a:p>
          <a:p>
            <a:pPr lvl="1"/>
            <a:r>
              <a:rPr lang="en-CA" dirty="0"/>
              <a:t>September 17</a:t>
            </a:r>
            <a:r>
              <a:rPr lang="en-CA" baseline="30000" dirty="0"/>
              <a:t>th</a:t>
            </a:r>
            <a:endParaRPr lang="en-CA" dirty="0"/>
          </a:p>
          <a:p>
            <a:r>
              <a:rPr lang="en-CA" dirty="0"/>
              <a:t>Last day to drop classes (Last Class Day):</a:t>
            </a:r>
          </a:p>
          <a:p>
            <a:pPr lvl="1"/>
            <a:r>
              <a:rPr lang="en-CA" dirty="0"/>
              <a:t>December 3</a:t>
            </a:r>
            <a:r>
              <a:rPr lang="en-CA" baseline="30000" dirty="0"/>
              <a:t>rd</a:t>
            </a:r>
            <a:r>
              <a:rPr lang="en-CA" dirty="0"/>
              <a:t>  </a:t>
            </a:r>
          </a:p>
          <a:p>
            <a:r>
              <a:rPr lang="en-CA" dirty="0"/>
              <a:t>All dates:</a:t>
            </a:r>
          </a:p>
          <a:p>
            <a:pPr lvl="1"/>
            <a:r>
              <a:rPr lang="en-CA" dirty="0">
                <a:hlinkClick r:id="rId2"/>
              </a:rPr>
              <a:t>https://www.uoguelph.ca/registrar/calendars/undergraduate/current/c03/index.shtml</a:t>
            </a:r>
            <a:endParaRPr lang="en-CA" dirty="0"/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3763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Take Away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184" y="1930400"/>
            <a:ext cx="6347714" cy="414873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Network</a:t>
            </a:r>
          </a:p>
          <a:p>
            <a:pPr lvl="1"/>
            <a:r>
              <a:rPr lang="en-US" dirty="0"/>
              <a:t>Make connections with not only students,  but faculty,  staff and alumni.</a:t>
            </a:r>
          </a:p>
          <a:p>
            <a:r>
              <a:rPr lang="en-US" dirty="0"/>
              <a:t>Ask for help</a:t>
            </a:r>
          </a:p>
          <a:p>
            <a:pPr lvl="1"/>
            <a:r>
              <a:rPr lang="en-US" dirty="0"/>
              <a:t>Course selection, job searching, if you are struggling etc.</a:t>
            </a:r>
          </a:p>
          <a:p>
            <a:r>
              <a:rPr lang="en-US" dirty="0"/>
              <a:t>Take Advantage of Resources</a:t>
            </a:r>
          </a:p>
          <a:p>
            <a:pPr lvl="1"/>
            <a:r>
              <a:rPr lang="en-US" dirty="0"/>
              <a:t>Chances are, we have a resource for you!</a:t>
            </a:r>
          </a:p>
          <a:p>
            <a:r>
              <a:rPr lang="en-US" dirty="0"/>
              <a:t>Explore Opportunities </a:t>
            </a:r>
          </a:p>
          <a:p>
            <a:pPr lvl="1"/>
            <a:r>
              <a:rPr lang="en-US" dirty="0"/>
              <a:t>Build your marketable skills through various opportunities to get involved.</a:t>
            </a:r>
          </a:p>
          <a:p>
            <a:r>
              <a:rPr lang="en-US" dirty="0"/>
              <a:t>Reflect</a:t>
            </a:r>
          </a:p>
          <a:p>
            <a:pPr lvl="1"/>
            <a:r>
              <a:rPr lang="en-US" dirty="0"/>
              <a:t>Take the time to think about what you are learning; what skills are you taking away for future employment?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1938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Helpful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Program Counsellor Website: </a:t>
            </a:r>
            <a:r>
              <a:rPr lang="en-US" dirty="0">
                <a:hlinkClick r:id="rId2"/>
              </a:rPr>
              <a:t>https://oac-program-counselling.uoguelph.ca/</a:t>
            </a:r>
            <a:r>
              <a:rPr lang="en-US" dirty="0"/>
              <a:t>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SFOAC Website: </a:t>
            </a:r>
            <a:r>
              <a:rPr lang="en-US" dirty="0">
                <a:hlinkClick r:id="rId3"/>
              </a:rPr>
              <a:t>http://aggies.ca/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Counselling Services: </a:t>
            </a:r>
            <a:r>
              <a:rPr lang="en-US" dirty="0">
                <a:hlinkClick r:id="rId4"/>
              </a:rPr>
              <a:t>https://wellness.uoguelph.ca/counselling/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Student Accessibility Services: </a:t>
            </a:r>
            <a:r>
              <a:rPr lang="en-US" dirty="0">
                <a:hlinkClick r:id="rId5"/>
              </a:rPr>
              <a:t>https://wellness.uoguelph.ca/accessibility/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CSA </a:t>
            </a:r>
            <a:r>
              <a:rPr lang="en-US" dirty="0">
                <a:hlinkClick r:id="rId6"/>
              </a:rPr>
              <a:t>www.csaonline.ca</a:t>
            </a:r>
            <a:r>
              <a:rPr lang="en-US" dirty="0"/>
              <a:t>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Learning Commons: </a:t>
            </a:r>
            <a:r>
              <a:rPr lang="en-US" dirty="0">
                <a:hlinkClick r:id="rId7"/>
              </a:rPr>
              <a:t>https://learningcommons.lib.uoguelph.ca/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Career Services: </a:t>
            </a:r>
            <a:r>
              <a:rPr lang="en-US" dirty="0">
                <a:hlinkClick r:id="rId8"/>
              </a:rPr>
              <a:t>https://www.recruitguelph.ca/cecs/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The Cannon: </a:t>
            </a:r>
            <a:r>
              <a:rPr lang="en-US" dirty="0">
                <a:hlinkClick r:id="rId9"/>
              </a:rPr>
              <a:t>www.thecannon.ca</a:t>
            </a:r>
            <a:r>
              <a:rPr lang="en-US" dirty="0"/>
              <a:t>  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Athletics: </a:t>
            </a:r>
            <a:r>
              <a:rPr lang="en-US" dirty="0">
                <a:hlinkClick r:id="rId10"/>
              </a:rPr>
              <a:t>http://gryphons.ca/</a:t>
            </a:r>
            <a:endParaRPr lang="en-US" dirty="0"/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Experiential Learning Opportunities: </a:t>
            </a:r>
            <a:r>
              <a:rPr lang="en-US" dirty="0">
                <a:hlinkClick r:id="rId11"/>
              </a:rPr>
              <a:t>https://experienceguelph.ca/home.htm</a:t>
            </a:r>
            <a:r>
              <a:rPr lang="en-US" dirty="0"/>
              <a:t> </a:t>
            </a:r>
            <a:endParaRPr lang="en-CA" dirty="0"/>
          </a:p>
          <a:p>
            <a:pPr marL="365760" indent="-283464">
              <a:buFont typeface="Wingdings 2"/>
              <a:buChar char=""/>
              <a:defRPr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1955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Who Am I?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en-CA" dirty="0"/>
              <a:t>Melinda </a:t>
            </a:r>
            <a:r>
              <a:rPr lang="en-CA" dirty="0" err="1"/>
              <a:t>Vanryn</a:t>
            </a:r>
            <a:r>
              <a:rPr lang="en-CA" dirty="0"/>
              <a:t> - Program Counsellor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First point of contact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General policy help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Course schedule difficulties 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time (long term sickness)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Missed final exams 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0225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That Melinda Sure is Helpful…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Office Location: Her Basement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Our physical office is closed and we are working remotely</a:t>
            </a:r>
          </a:p>
          <a:p>
            <a:pPr marL="765810" lvl="1" indent="-283464">
              <a:buFont typeface="Wingdings 2"/>
              <a:buChar char=""/>
              <a:defRPr/>
            </a:pPr>
            <a:r>
              <a:rPr lang="en-US" dirty="0"/>
              <a:t>Melinda’s email: mavanryn@uoguelph.ca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Availability: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Typically 8am – 4pm Monday to Friday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en-US" dirty="0"/>
              <a:t>Booking appointments: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Done through my assistant, Ellen: </a:t>
            </a:r>
            <a:r>
              <a:rPr lang="en-US" dirty="0">
                <a:hlinkClick r:id="rId2"/>
              </a:rPr>
              <a:t>https://oac-program-counselling.uoguelph.ca/contact/bscagr-contacts</a:t>
            </a:r>
            <a:r>
              <a:rPr lang="en-US" dirty="0"/>
              <a:t> </a:t>
            </a:r>
          </a:p>
          <a:p>
            <a:pPr marL="360000" lvl="1" indent="-237744">
              <a:buNone/>
              <a:defRPr/>
            </a:pPr>
            <a:endParaRPr lang="en-US" dirty="0"/>
          </a:p>
          <a:p>
            <a:pPr marL="360000" lvl="1" indent="-237744">
              <a:buNone/>
              <a:defRPr/>
            </a:pPr>
            <a:endParaRPr lang="en-US" dirty="0"/>
          </a:p>
          <a:p>
            <a:r>
              <a:rPr lang="en-US" dirty="0"/>
              <a:t>Note I am on medical leave effective today for approximately 3 weeks. </a:t>
            </a:r>
          </a:p>
          <a:p>
            <a:endParaRPr lang="en-CA" dirty="0"/>
          </a:p>
        </p:txBody>
      </p:sp>
      <p:pic>
        <p:nvPicPr>
          <p:cNvPr id="4" name="Picture 6" descr="Johnston From Below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4747649"/>
            <a:ext cx="2865437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094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5E67-E295-4274-BFE9-53F4A60D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Strange Times…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9D392-3196-4B18-AFB6-E9C120FA7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“Unpredicted”</a:t>
            </a:r>
          </a:p>
          <a:p>
            <a:pPr lvl="1"/>
            <a:r>
              <a:rPr lang="en-US" dirty="0" err="1"/>
              <a:t>Def’n</a:t>
            </a:r>
            <a:r>
              <a:rPr lang="en-US" dirty="0"/>
              <a:t>: time to innovate, be optimistic, be flexible and redefine what is normal. </a:t>
            </a:r>
          </a:p>
          <a:p>
            <a:r>
              <a:rPr lang="en-US" dirty="0"/>
              <a:t>Never hesitate to ask for help – especially now</a:t>
            </a:r>
          </a:p>
          <a:p>
            <a:pPr lvl="1"/>
            <a:r>
              <a:rPr lang="en-US" dirty="0"/>
              <a:t>Communication and a willingness to stay connected will be key.</a:t>
            </a:r>
          </a:p>
          <a:p>
            <a:r>
              <a:rPr lang="en-US" dirty="0"/>
              <a:t>Not everything is different</a:t>
            </a:r>
          </a:p>
          <a:p>
            <a:pPr lvl="1"/>
            <a:r>
              <a:rPr lang="en-US" dirty="0"/>
              <a:t>Still a friendly campus of staff and faculty here to help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6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Goals of this Meeting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Meet Melinda.</a:t>
            </a:r>
          </a:p>
          <a:p>
            <a:r>
              <a:rPr lang="en-CA" dirty="0"/>
              <a:t>Get Melinda’s contact information. </a:t>
            </a:r>
          </a:p>
          <a:p>
            <a:r>
              <a:rPr lang="en-CA" dirty="0"/>
              <a:t>Find out more about the program and resources available.</a:t>
            </a:r>
          </a:p>
          <a:p>
            <a:r>
              <a:rPr lang="en-CA" dirty="0"/>
              <a:t>Jot down things to keep in mind; note that Melinda sure does have some good information.</a:t>
            </a:r>
          </a:p>
          <a:p>
            <a:r>
              <a:rPr lang="en-CA" dirty="0"/>
              <a:t>Absorb at least 50% of what is talked about. 40% if the weather is nice.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656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Did I Sign Up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Bachelor of Science in Agriculture degree program</a:t>
            </a:r>
          </a:p>
          <a:p>
            <a:pPr lvl="1"/>
            <a:r>
              <a:rPr lang="en-CA" dirty="0"/>
              <a:t>Four year, honours degree</a:t>
            </a:r>
          </a:p>
          <a:p>
            <a:pPr lvl="1"/>
            <a:r>
              <a:rPr lang="en-CA" dirty="0"/>
              <a:t>Undeclared (for now!)</a:t>
            </a:r>
          </a:p>
          <a:p>
            <a:pPr lvl="1"/>
            <a:r>
              <a:rPr lang="en-CA" dirty="0"/>
              <a:t>*New* FOUR majors to choose from:	</a:t>
            </a:r>
          </a:p>
          <a:p>
            <a:pPr lvl="2"/>
            <a:r>
              <a:rPr lang="en-CA" dirty="0"/>
              <a:t>Honours Agriculture</a:t>
            </a:r>
          </a:p>
          <a:p>
            <a:pPr lvl="2"/>
            <a:r>
              <a:rPr lang="en-CA" dirty="0"/>
              <a:t>Horticulture *</a:t>
            </a:r>
          </a:p>
          <a:p>
            <a:pPr lvl="2"/>
            <a:r>
              <a:rPr lang="en-CA" dirty="0"/>
              <a:t>Crop Science *</a:t>
            </a:r>
          </a:p>
          <a:p>
            <a:pPr lvl="2"/>
            <a:r>
              <a:rPr lang="en-CA" dirty="0"/>
              <a:t>Animal Science</a:t>
            </a:r>
          </a:p>
          <a:p>
            <a:pPr lvl="1"/>
            <a:r>
              <a:rPr lang="en-CA" dirty="0"/>
              <a:t>Minor? Yes.</a:t>
            </a:r>
          </a:p>
          <a:p>
            <a:pPr lvl="2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634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How is University Different than High School?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Responsibilities</a:t>
            </a:r>
          </a:p>
          <a:p>
            <a:pPr lvl="1"/>
            <a:r>
              <a:rPr lang="en-CA" dirty="0"/>
              <a:t>You are responsible for knowing policies/procedures.</a:t>
            </a:r>
          </a:p>
          <a:p>
            <a:r>
              <a:rPr lang="en-CA" dirty="0"/>
              <a:t>No one will chase down your assignments</a:t>
            </a:r>
          </a:p>
          <a:p>
            <a:pPr lvl="1"/>
            <a:r>
              <a:rPr lang="en-CA" dirty="0"/>
              <a:t>If you hand it in late, you will lose marks. Not at all? You’ll get 0.</a:t>
            </a:r>
          </a:p>
          <a:p>
            <a:r>
              <a:rPr lang="en-CA" dirty="0"/>
              <a:t>Deadlines are deadlines</a:t>
            </a:r>
          </a:p>
          <a:p>
            <a:pPr lvl="1"/>
            <a:r>
              <a:rPr lang="en-CA" dirty="0"/>
              <a:t>Things are due when they are due. </a:t>
            </a:r>
          </a:p>
          <a:p>
            <a:r>
              <a:rPr lang="en-CA" dirty="0"/>
              <a:t>Learning expectations</a:t>
            </a:r>
          </a:p>
          <a:p>
            <a:pPr lvl="1"/>
            <a:r>
              <a:rPr lang="en-CA" dirty="0"/>
              <a:t>Less memory work, more connections/problem solving.</a:t>
            </a:r>
          </a:p>
          <a:p>
            <a:r>
              <a:rPr lang="en-CA" dirty="0"/>
              <a:t>You can skip class and no one will notice</a:t>
            </a:r>
          </a:p>
          <a:p>
            <a:pPr lvl="1"/>
            <a:r>
              <a:rPr lang="en-CA" dirty="0"/>
              <a:t>Sure, but then how will you do well?</a:t>
            </a:r>
          </a:p>
        </p:txBody>
      </p:sp>
    </p:spTree>
    <p:extLst>
      <p:ext uri="{BB962C8B-B14F-4D97-AF65-F5344CB8AC3E}">
        <p14:creationId xmlns:p14="http://schemas.microsoft.com/office/powerpoint/2010/main" val="302876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How are they the same?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Involvement is good	</a:t>
            </a:r>
          </a:p>
          <a:p>
            <a:pPr lvl="1"/>
            <a:r>
              <a:rPr lang="en-CA" dirty="0"/>
              <a:t>Get involved, but learn time management.</a:t>
            </a:r>
          </a:p>
          <a:p>
            <a:r>
              <a:rPr lang="en-CA" dirty="0"/>
              <a:t>Instructors are there to help</a:t>
            </a:r>
          </a:p>
          <a:p>
            <a:pPr lvl="1"/>
            <a:r>
              <a:rPr lang="en-CA" dirty="0"/>
              <a:t>Be comfortable asking for assistance if needed.</a:t>
            </a:r>
          </a:p>
          <a:p>
            <a:r>
              <a:rPr lang="en-CA" dirty="0"/>
              <a:t>Lots of great resources	</a:t>
            </a:r>
          </a:p>
          <a:p>
            <a:pPr lvl="1"/>
            <a:r>
              <a:rPr lang="en-CA" dirty="0"/>
              <a:t>Use the resources available!</a:t>
            </a:r>
          </a:p>
          <a:p>
            <a:pPr marL="36576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433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Undergraduate Calendar</a:t>
            </a:r>
          </a:p>
          <a:p>
            <a:pPr lvl="1"/>
            <a:r>
              <a:rPr lang="en-CA" dirty="0"/>
              <a:t>Polices, degree requirements, dates, course information etc.</a:t>
            </a:r>
          </a:p>
          <a:p>
            <a:r>
              <a:rPr lang="en-CA" dirty="0" err="1"/>
              <a:t>Listservs</a:t>
            </a:r>
            <a:endParaRPr lang="en-CA" dirty="0"/>
          </a:p>
          <a:p>
            <a:pPr lvl="1"/>
            <a:r>
              <a:rPr lang="en-CA" dirty="0"/>
              <a:t>Emails from me, SFOAC and Registrar’s Office.</a:t>
            </a:r>
          </a:p>
          <a:p>
            <a:r>
              <a:rPr lang="en-CA" dirty="0"/>
              <a:t>Websites</a:t>
            </a:r>
          </a:p>
          <a:p>
            <a:pPr lvl="1"/>
            <a:r>
              <a:rPr lang="en-CA" dirty="0"/>
              <a:t>Search bar on uogueph.ca</a:t>
            </a:r>
          </a:p>
          <a:p>
            <a:pPr lvl="1"/>
            <a:r>
              <a:rPr lang="en-US" dirty="0"/>
              <a:t>https://oac-program-counselling.uoguelph.ca/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9714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Being Informed by People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Faculty Advisors: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Animal Science – Dr. Ira Mandell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/>
              <a:t>Horticulture and Crop Science – TBD</a:t>
            </a:r>
          </a:p>
          <a:p>
            <a:pPr marL="640080" lvl="1" indent="-237744">
              <a:buFont typeface="Verdana"/>
              <a:buChar char="◦"/>
              <a:defRPr/>
            </a:pPr>
            <a:r>
              <a:rPr lang="en-US" dirty="0" err="1"/>
              <a:t>Honours</a:t>
            </a:r>
            <a:r>
              <a:rPr lang="en-US" dirty="0"/>
              <a:t> Agriculture – Dr. Vern Osborne</a:t>
            </a:r>
            <a:endParaRPr lang="en-CA" dirty="0"/>
          </a:p>
          <a:p>
            <a:r>
              <a:rPr lang="en-CA" dirty="0"/>
              <a:t>Meeting for Majors session now just because of timing</a:t>
            </a:r>
          </a:p>
          <a:p>
            <a:pPr lvl="1"/>
            <a:r>
              <a:rPr lang="en-CA" dirty="0"/>
              <a:t>We will set up a meeting in Winter semester to dig into majors a bit more</a:t>
            </a:r>
          </a:p>
          <a:p>
            <a:r>
              <a:rPr lang="en-CA" dirty="0"/>
              <a:t>NOT your friends</a:t>
            </a:r>
          </a:p>
          <a:p>
            <a:pPr lvl="1"/>
            <a:r>
              <a:rPr lang="en-CA" dirty="0"/>
              <a:t>They are great people, but sometimes are not correctly informed.</a:t>
            </a:r>
          </a:p>
          <a:p>
            <a:pPr lvl="1"/>
            <a:endParaRPr lang="en-CA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36267"/>
            <a:ext cx="207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9001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</TotalTime>
  <Words>1170</Words>
  <Application>Microsoft Office PowerPoint</Application>
  <PresentationFormat>On-screen Show (4:3)</PresentationFormat>
  <Paragraphs>167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Trebuchet MS</vt:lpstr>
      <vt:lpstr>Verdana</vt:lpstr>
      <vt:lpstr>Wingdings 2</vt:lpstr>
      <vt:lpstr>Wingdings 3</vt:lpstr>
      <vt:lpstr>Facet</vt:lpstr>
      <vt:lpstr>Bachelor of Science in Agriculture</vt:lpstr>
      <vt:lpstr>Who Am I? </vt:lpstr>
      <vt:lpstr>Strange Times…</vt:lpstr>
      <vt:lpstr>Goals of this Meeting </vt:lpstr>
      <vt:lpstr>What Did I Sign Up For?</vt:lpstr>
      <vt:lpstr>How is University Different than High School?</vt:lpstr>
      <vt:lpstr>How are they the same?</vt:lpstr>
      <vt:lpstr>Being Informed </vt:lpstr>
      <vt:lpstr>Being Informed by People </vt:lpstr>
      <vt:lpstr>SFOAC (Student Federation of the Ontario Agricultural College)</vt:lpstr>
      <vt:lpstr>My Progress and Planning Tools on WebAdvisor</vt:lpstr>
      <vt:lpstr>Why is the University Structure so Confusing?</vt:lpstr>
      <vt:lpstr>What’s with all the Acronyms?</vt:lpstr>
      <vt:lpstr>Really? There are more?</vt:lpstr>
      <vt:lpstr>Course Survival Tips </vt:lpstr>
      <vt:lpstr>Course Notes</vt:lpstr>
      <vt:lpstr>Important Dates</vt:lpstr>
      <vt:lpstr>Take Away Tips</vt:lpstr>
      <vt:lpstr>Helpful Websites</vt:lpstr>
      <vt:lpstr>That Melinda Sure is Helpful…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 of Science in Agriculture</dc:title>
  <dc:creator>Melinda</dc:creator>
  <cp:lastModifiedBy>Melinda Vanryn</cp:lastModifiedBy>
  <cp:revision>46</cp:revision>
  <dcterms:created xsi:type="dcterms:W3CDTF">2016-04-05T14:03:49Z</dcterms:created>
  <dcterms:modified xsi:type="dcterms:W3CDTF">2021-09-07T14:15:23Z</dcterms:modified>
</cp:coreProperties>
</file>